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9" r:id="rId4"/>
    <p:sldId id="260" r:id="rId5"/>
    <p:sldId id="279" r:id="rId6"/>
    <p:sldId id="282" r:id="rId7"/>
    <p:sldId id="287" r:id="rId8"/>
    <p:sldId id="289" r:id="rId9"/>
    <p:sldId id="290" r:id="rId10"/>
    <p:sldId id="283" r:id="rId11"/>
    <p:sldId id="284" r:id="rId12"/>
    <p:sldId id="275" r:id="rId13"/>
    <p:sldId id="286" r:id="rId14"/>
    <p:sldId id="285" r:id="rId15"/>
    <p:sldId id="277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56D9D-C967-4789-B288-B18786800E42}" type="datetimeFigureOut">
              <a:rPr lang="cs-CZ" smtClean="0"/>
              <a:t>03.10.2022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D2CCC-461E-4664-877C-3683D2401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702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zs.ujep.cz/cs/studijni-predpis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zs.ujep.cz/cs/cat/dokumenty-as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jep.cz/cs/financni-podpora" TargetMode="External"/><Relationship Id="rId2" Type="http://schemas.openxmlformats.org/officeDocument/2006/relationships/hyperlink" Target="https://fzs.ujep.cz/cs/8091/vyhlaseni-studentske-grantove-soutez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9213" y="438151"/>
            <a:ext cx="8915399" cy="2566306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chemeClr val="accent1"/>
                </a:solidFill>
              </a:rPr>
              <a:t>Zahájení akademického roku 2022/2023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9213" y="3971109"/>
            <a:ext cx="8915399" cy="193255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solidFill>
                  <a:schemeClr val="accent1"/>
                </a:solidFill>
              </a:rPr>
              <a:t>Kateřina Tichá</a:t>
            </a:r>
            <a:endParaRPr lang="cs-CZ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79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67301" y="519765"/>
            <a:ext cx="9637311" cy="1068404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STUDIJNÍ PŘEDPISY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61423" y="1936955"/>
            <a:ext cx="10096901" cy="4646725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Zákon č. 111/1998 Sb</a:t>
            </a:r>
            <a:r>
              <a:rPr lang="cs-CZ" sz="2800" b="1" dirty="0" smtClean="0">
                <a:solidFill>
                  <a:srgbClr val="C00000"/>
                </a:solidFill>
              </a:rPr>
              <a:t>. </a:t>
            </a:r>
            <a:r>
              <a:rPr lang="cs-CZ" sz="2800" b="1" dirty="0">
                <a:solidFill>
                  <a:srgbClr val="C00000"/>
                </a:solidFill>
              </a:rPr>
              <a:t>o vysokých školách a o změně a doplnění dalších </a:t>
            </a:r>
            <a:r>
              <a:rPr lang="cs-CZ" sz="2800" b="1" dirty="0" smtClean="0">
                <a:solidFill>
                  <a:srgbClr val="C00000"/>
                </a:solidFill>
              </a:rPr>
              <a:t>zákonů</a:t>
            </a:r>
          </a:p>
          <a:p>
            <a:endParaRPr lang="cs-CZ" sz="2800" b="1" dirty="0" smtClean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Zákon </a:t>
            </a:r>
            <a:r>
              <a:rPr lang="cs-CZ" sz="2800" b="1" dirty="0">
                <a:solidFill>
                  <a:srgbClr val="C00000"/>
                </a:solidFill>
              </a:rPr>
              <a:t>č. 500/2004 </a:t>
            </a:r>
            <a:r>
              <a:rPr lang="cs-CZ" sz="2800" b="1" dirty="0" smtClean="0">
                <a:solidFill>
                  <a:srgbClr val="C00000"/>
                </a:solidFill>
              </a:rPr>
              <a:t>Sb. správní </a:t>
            </a:r>
            <a:r>
              <a:rPr lang="cs-CZ" sz="2800" b="1" dirty="0">
                <a:solidFill>
                  <a:srgbClr val="C00000"/>
                </a:solidFill>
              </a:rPr>
              <a:t>řád</a:t>
            </a:r>
          </a:p>
          <a:p>
            <a:endParaRPr lang="cs-CZ" sz="2800" b="1" dirty="0" smtClean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Studijní </a:t>
            </a:r>
            <a:r>
              <a:rPr lang="cs-CZ" sz="2800" b="1" dirty="0">
                <a:solidFill>
                  <a:srgbClr val="C00000"/>
                </a:solidFill>
              </a:rPr>
              <a:t>a zkušební řád pro studium v bakalářských a magisterských studijních programech UJEP </a:t>
            </a:r>
            <a:r>
              <a:rPr lang="cs-CZ" sz="2800" b="1" dirty="0" smtClean="0">
                <a:solidFill>
                  <a:srgbClr val="C00000"/>
                </a:solidFill>
              </a:rPr>
              <a:t>(</a:t>
            </a:r>
            <a:r>
              <a:rPr lang="cs-CZ" sz="2800" b="1" dirty="0">
                <a:solidFill>
                  <a:srgbClr val="C00000"/>
                </a:solidFill>
              </a:rPr>
              <a:t>SZŘ UJEP</a:t>
            </a:r>
            <a:r>
              <a:rPr lang="cs-CZ" sz="2800" b="1" dirty="0" smtClean="0">
                <a:solidFill>
                  <a:srgbClr val="C00000"/>
                </a:solidFill>
              </a:rPr>
              <a:t>)</a:t>
            </a:r>
          </a:p>
          <a:p>
            <a:endParaRPr lang="cs-CZ" sz="2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41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336885"/>
            <a:ext cx="8911687" cy="1145406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SMĚRNICE DĚKANA FZS UJEP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5743" y="1482291"/>
            <a:ext cx="11356258" cy="5236143"/>
          </a:xfrm>
        </p:spPr>
        <p:txBody>
          <a:bodyPr>
            <a:normAutofit fontScale="92500" lnSpcReduction="20000"/>
          </a:bodyPr>
          <a:lstStyle/>
          <a:p>
            <a:r>
              <a:rPr lang="cs-CZ" sz="2200" dirty="0" smtClean="0">
                <a:solidFill>
                  <a:srgbClr val="C00000"/>
                </a:solidFill>
              </a:rPr>
              <a:t>Směrnice děkana č.8/2022</a:t>
            </a:r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	Uznávání zápočtů a zkoušek na FZS UJEP</a:t>
            </a:r>
          </a:p>
          <a:p>
            <a:endParaRPr lang="cs-CZ" sz="2200" b="1" dirty="0" smtClean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</a:t>
            </a:r>
            <a:r>
              <a:rPr lang="cs-CZ" sz="2200" dirty="0" smtClean="0">
                <a:solidFill>
                  <a:srgbClr val="C00000"/>
                </a:solidFill>
              </a:rPr>
              <a:t>č.7/2022</a:t>
            </a:r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	Pokyny pro zadávání, vedení a odevzdávání bakalářských a diplomových  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C00000"/>
                </a:solidFill>
              </a:rPr>
              <a:t> </a:t>
            </a:r>
            <a:r>
              <a:rPr lang="cs-CZ" sz="2200" b="1" dirty="0" smtClean="0">
                <a:solidFill>
                  <a:srgbClr val="C00000"/>
                </a:solidFill>
              </a:rPr>
              <a:t>      prací (kvalifikačních prací) na FZS UJEP</a:t>
            </a:r>
          </a:p>
          <a:p>
            <a:endParaRPr lang="cs-CZ" sz="2200" b="1" dirty="0" smtClean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</a:t>
            </a:r>
            <a:r>
              <a:rPr lang="cs-CZ" sz="2200" dirty="0" smtClean="0">
                <a:solidFill>
                  <a:srgbClr val="C00000"/>
                </a:solidFill>
              </a:rPr>
              <a:t>č.2/2022</a:t>
            </a:r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	Řád celoživotního vzdělávání na FZS UJEP</a:t>
            </a:r>
          </a:p>
          <a:p>
            <a:pPr marL="0" indent="0">
              <a:buNone/>
            </a:pPr>
            <a:endParaRPr lang="cs-CZ" sz="2200" b="1" dirty="0" smtClean="0">
              <a:solidFill>
                <a:srgbClr val="C00000"/>
              </a:solidFill>
            </a:endParaRPr>
          </a:p>
          <a:p>
            <a:r>
              <a:rPr lang="cs-CZ" sz="2200" dirty="0">
                <a:solidFill>
                  <a:srgbClr val="C00000"/>
                </a:solidFill>
              </a:rPr>
              <a:t>Směrnice děkana </a:t>
            </a:r>
            <a:r>
              <a:rPr lang="cs-CZ" sz="2200" dirty="0" smtClean="0">
                <a:solidFill>
                  <a:srgbClr val="C00000"/>
                </a:solidFill>
              </a:rPr>
              <a:t>č.7/2021</a:t>
            </a:r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	Činnost tutora na FZS UJEP</a:t>
            </a:r>
          </a:p>
          <a:p>
            <a:endParaRPr lang="cs-CZ" sz="2200" b="1" dirty="0"/>
          </a:p>
          <a:p>
            <a:pPr marL="0" indent="0" algn="ctr">
              <a:buNone/>
            </a:pPr>
            <a:r>
              <a:rPr lang="cs-CZ" sz="2200" b="1" dirty="0">
                <a:solidFill>
                  <a:srgbClr val="C00000"/>
                </a:solidFill>
                <a:hlinkClick r:id="rId2"/>
              </a:rPr>
              <a:t>https://fzs.ujep.cz/cs/studijni-predpisy</a:t>
            </a:r>
            <a:endParaRPr lang="cs-CZ" sz="22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45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658" y="336884"/>
            <a:ext cx="10659953" cy="184805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Důležité - </a:t>
            </a:r>
            <a:r>
              <a:rPr lang="cs-CZ" b="1" dirty="0">
                <a:solidFill>
                  <a:srgbClr val="C00000"/>
                </a:solidFill>
              </a:rPr>
              <a:t>SZŘ UJEP</a:t>
            </a:r>
            <a:r>
              <a:rPr lang="cs-CZ" b="1" u="sng" dirty="0">
                <a:solidFill>
                  <a:srgbClr val="C00000"/>
                </a:solidFill>
              </a:rPr>
              <a:t/>
            </a:r>
            <a:br>
              <a:rPr lang="cs-CZ" b="1" u="sng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/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9389" y="1665171"/>
            <a:ext cx="11733196" cy="5192829"/>
          </a:xfrm>
        </p:spPr>
        <p:txBody>
          <a:bodyPr>
            <a:normAutofit fontScale="25000" lnSpcReduction="20000"/>
          </a:bodyPr>
          <a:lstStyle/>
          <a:p>
            <a:endParaRPr lang="cs-CZ" sz="2000" b="1" u="sng" dirty="0" smtClean="0">
              <a:solidFill>
                <a:srgbClr val="C00000"/>
              </a:solidFill>
            </a:endParaRPr>
          </a:p>
          <a:p>
            <a:endParaRPr lang="cs-CZ" sz="51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</a:t>
            </a:r>
            <a:r>
              <a:rPr lang="cs-CZ" sz="11200" b="1" u="sng" dirty="0" smtClean="0">
                <a:solidFill>
                  <a:srgbClr val="C00000"/>
                </a:solidFill>
              </a:rPr>
              <a:t>l.8 odst.10</a:t>
            </a:r>
          </a:p>
          <a:p>
            <a:r>
              <a:rPr lang="cs-CZ" sz="11200" dirty="0" smtClean="0">
                <a:solidFill>
                  <a:srgbClr val="FF0000"/>
                </a:solidFill>
              </a:rPr>
              <a:t>	</a:t>
            </a:r>
            <a:r>
              <a:rPr lang="cs-CZ" sz="11200" dirty="0" smtClean="0">
                <a:solidFill>
                  <a:schemeClr val="accent6">
                    <a:lumMod val="50000"/>
                  </a:schemeClr>
                </a:solidFill>
              </a:rPr>
              <a:t>pro </a:t>
            </a:r>
            <a:r>
              <a:rPr lang="cs-CZ" sz="11200" dirty="0" smtClean="0">
                <a:solidFill>
                  <a:schemeClr val="accent6">
                    <a:lumMod val="50000"/>
                  </a:schemeClr>
                </a:solidFill>
              </a:rPr>
              <a:t>postup </a:t>
            </a:r>
            <a:r>
              <a:rPr lang="cs-CZ" sz="11200" b="1" u="sng" dirty="0" smtClean="0">
                <a:solidFill>
                  <a:schemeClr val="accent6">
                    <a:lumMod val="50000"/>
                  </a:schemeClr>
                </a:solidFill>
              </a:rPr>
              <a:t>do druhého semestru studia</a:t>
            </a:r>
            <a:r>
              <a:rPr lang="cs-CZ" sz="11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11200" dirty="0" smtClean="0">
                <a:solidFill>
                  <a:schemeClr val="accent6">
                    <a:lumMod val="50000"/>
                  </a:schemeClr>
                </a:solidFill>
              </a:rPr>
              <a:t>je nutné získat </a:t>
            </a:r>
            <a:r>
              <a:rPr lang="cs-CZ" sz="11200" b="1" u="sng" dirty="0" smtClean="0">
                <a:solidFill>
                  <a:schemeClr val="accent6">
                    <a:lumMod val="50000"/>
                  </a:schemeClr>
                </a:solidFill>
              </a:rPr>
              <a:t>15 kreditů</a:t>
            </a:r>
            <a:endParaRPr lang="cs-CZ" sz="112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1200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čl.8 </a:t>
            </a:r>
            <a:r>
              <a:rPr lang="cs-CZ" sz="11200" b="1" u="sng" dirty="0" smtClean="0">
                <a:solidFill>
                  <a:srgbClr val="C00000"/>
                </a:solidFill>
              </a:rPr>
              <a:t>odst. 5, písm. a)</a:t>
            </a:r>
          </a:p>
          <a:p>
            <a:r>
              <a:rPr lang="cs-CZ" sz="11200" b="1" dirty="0" smtClean="0">
                <a:solidFill>
                  <a:srgbClr val="C00000"/>
                </a:solidFill>
              </a:rPr>
              <a:t>     </a:t>
            </a:r>
            <a:r>
              <a:rPr lang="cs-CZ" sz="11200" dirty="0" smtClean="0">
                <a:solidFill>
                  <a:srgbClr val="C00000"/>
                </a:solidFill>
              </a:rPr>
              <a:t>pro </a:t>
            </a:r>
            <a:r>
              <a:rPr lang="cs-CZ" sz="11200" dirty="0">
                <a:solidFill>
                  <a:srgbClr val="C00000"/>
                </a:solidFill>
              </a:rPr>
              <a:t>postup </a:t>
            </a:r>
            <a:r>
              <a:rPr lang="cs-CZ" sz="11200" b="1" dirty="0">
                <a:solidFill>
                  <a:srgbClr val="C00000"/>
                </a:solidFill>
              </a:rPr>
              <a:t>do druhého </a:t>
            </a:r>
            <a:r>
              <a:rPr lang="cs-CZ" sz="11200" b="1" dirty="0" smtClean="0">
                <a:solidFill>
                  <a:srgbClr val="C00000"/>
                </a:solidFill>
              </a:rPr>
              <a:t>roku </a:t>
            </a:r>
            <a:r>
              <a:rPr lang="cs-CZ" sz="11200" b="1" dirty="0">
                <a:solidFill>
                  <a:srgbClr val="C00000"/>
                </a:solidFill>
              </a:rPr>
              <a:t>studia </a:t>
            </a:r>
            <a:r>
              <a:rPr lang="cs-CZ" sz="11200" dirty="0">
                <a:solidFill>
                  <a:srgbClr val="C00000"/>
                </a:solidFill>
              </a:rPr>
              <a:t>je nutné získat </a:t>
            </a:r>
            <a:r>
              <a:rPr lang="cs-CZ" sz="11200" b="1" u="sng" dirty="0" smtClean="0">
                <a:solidFill>
                  <a:srgbClr val="C00000"/>
                </a:solidFill>
              </a:rPr>
              <a:t>45 </a:t>
            </a:r>
            <a:r>
              <a:rPr lang="cs-CZ" sz="11200" b="1" u="sng" dirty="0" smtClean="0">
                <a:solidFill>
                  <a:srgbClr val="C00000"/>
                </a:solidFill>
              </a:rPr>
              <a:t>kreditů</a:t>
            </a:r>
          </a:p>
          <a:p>
            <a:endParaRPr lang="cs-CZ" sz="112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1200" b="1" u="sng" dirty="0">
                <a:solidFill>
                  <a:srgbClr val="C00000"/>
                </a:solidFill>
              </a:rPr>
              <a:t>čl.8 odst. 5, písm. b)</a:t>
            </a:r>
          </a:p>
          <a:p>
            <a:r>
              <a:rPr lang="cs-CZ" sz="11200" dirty="0">
                <a:solidFill>
                  <a:srgbClr val="C00000"/>
                </a:solidFill>
              </a:rPr>
              <a:t>    pro postup </a:t>
            </a:r>
            <a:r>
              <a:rPr lang="cs-CZ" sz="11200" b="1" dirty="0">
                <a:solidFill>
                  <a:srgbClr val="C00000"/>
                </a:solidFill>
              </a:rPr>
              <a:t>do třetího roku studia </a:t>
            </a:r>
            <a:r>
              <a:rPr lang="cs-CZ" sz="11200" dirty="0">
                <a:solidFill>
                  <a:srgbClr val="C00000"/>
                </a:solidFill>
              </a:rPr>
              <a:t>je nutné získat </a:t>
            </a:r>
            <a:r>
              <a:rPr lang="cs-CZ" sz="11200" b="1" u="sng" dirty="0">
                <a:solidFill>
                  <a:srgbClr val="C00000"/>
                </a:solidFill>
              </a:rPr>
              <a:t>85 kreditů </a:t>
            </a:r>
          </a:p>
          <a:p>
            <a:endParaRPr lang="cs-CZ" sz="51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b="1" u="sng" dirty="0" smtClean="0">
              <a:solidFill>
                <a:srgbClr val="C00000"/>
              </a:solidFill>
            </a:endParaRPr>
          </a:p>
          <a:p>
            <a:endParaRPr lang="cs-CZ" b="1" u="sng" dirty="0">
              <a:solidFill>
                <a:srgbClr val="C00000"/>
              </a:solidFill>
            </a:endParaRPr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	</a:t>
            </a:r>
            <a:endParaRPr lang="cs-CZ" sz="20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4140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80675" y="221382"/>
            <a:ext cx="9723938" cy="1260909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Důležité - SZŘ UJEP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80675" y="1482292"/>
            <a:ext cx="9723937" cy="4928134"/>
          </a:xfrm>
        </p:spPr>
        <p:txBody>
          <a:bodyPr>
            <a:normAutofit fontScale="92500"/>
          </a:bodyPr>
          <a:lstStyle/>
          <a:p>
            <a:endParaRPr lang="cs-CZ" sz="24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u="sng" dirty="0">
                <a:solidFill>
                  <a:srgbClr val="C00000"/>
                </a:solidFill>
              </a:rPr>
              <a:t>čl.8 odst.2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</a:rPr>
              <a:t>pokud student nezíská kredity za předmět dle studijního plánu, může si jej zapsat </a:t>
            </a:r>
            <a:r>
              <a:rPr lang="cs-CZ" sz="2400" b="1" u="sng" dirty="0">
                <a:solidFill>
                  <a:srgbClr val="C00000"/>
                </a:solidFill>
              </a:rPr>
              <a:t>nejvýše ještě jednou</a:t>
            </a:r>
            <a:r>
              <a:rPr lang="cs-CZ" sz="2400" b="1" dirty="0">
                <a:solidFill>
                  <a:srgbClr val="C00000"/>
                </a:solidFill>
              </a:rPr>
              <a:t> (třetí zápis předmětů není možný, </a:t>
            </a: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SZŘ neumožňuje udělení </a:t>
            </a:r>
            <a:r>
              <a:rPr lang="cs-CZ" sz="2400" b="1" dirty="0" err="1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tvz</a:t>
            </a: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.„děkanského termínu“</a:t>
            </a:r>
            <a:r>
              <a:rPr lang="cs-CZ" sz="2400" b="1" dirty="0">
                <a:solidFill>
                  <a:srgbClr val="C00000"/>
                </a:solidFill>
              </a:rPr>
              <a:t>)</a:t>
            </a:r>
          </a:p>
          <a:p>
            <a:endParaRPr lang="cs-CZ" sz="2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u="sng" dirty="0">
                <a:solidFill>
                  <a:srgbClr val="C00000"/>
                </a:solidFill>
              </a:rPr>
              <a:t>čl.6, odst.5</a:t>
            </a:r>
          </a:p>
          <a:p>
            <a:r>
              <a:rPr lang="cs-CZ" sz="2400" b="1" dirty="0">
                <a:solidFill>
                  <a:srgbClr val="C00000"/>
                </a:solidFill>
              </a:rPr>
              <a:t>	</a:t>
            </a:r>
            <a:r>
              <a:rPr lang="cs-CZ" sz="2400" dirty="0">
                <a:solidFill>
                  <a:srgbClr val="C00000"/>
                </a:solidFill>
              </a:rPr>
              <a:t>Neprovedení </a:t>
            </a:r>
            <a:r>
              <a:rPr lang="cs-CZ" sz="2400" b="1" dirty="0">
                <a:solidFill>
                  <a:srgbClr val="C00000"/>
                </a:solidFill>
              </a:rPr>
              <a:t>elektronického zápisu předmětů </a:t>
            </a:r>
            <a:r>
              <a:rPr lang="cs-CZ" sz="24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cs-CZ" sz="2400" b="1" u="sng" dirty="0">
                <a:solidFill>
                  <a:schemeClr val="accent6">
                    <a:lumMod val="50000"/>
                  </a:schemeClr>
                </a:solidFill>
              </a:rPr>
              <a:t>21.10.2022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cs-CZ" sz="2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cs-CZ" sz="2400" b="1" u="sng" dirty="0">
              <a:solidFill>
                <a:srgbClr val="C00000"/>
              </a:solidFill>
            </a:endParaRPr>
          </a:p>
          <a:p>
            <a:pPr algn="ctr"/>
            <a:r>
              <a:rPr lang="cs-CZ" sz="2400" b="1" dirty="0">
                <a:solidFill>
                  <a:srgbClr val="C00000"/>
                </a:solidFill>
              </a:rPr>
              <a:t>	</a:t>
            </a:r>
            <a:r>
              <a:rPr lang="cs-CZ" sz="2400" b="1" dirty="0" smtClean="0">
                <a:solidFill>
                  <a:srgbClr val="C00000"/>
                </a:solidFill>
              </a:rPr>
              <a:t>V PŘÍPADĚ NESPLNĚNÍ TĚCHTO PODMÍNEK ZAHÁJÍ FZS UJEP </a:t>
            </a:r>
          </a:p>
          <a:p>
            <a:pPr algn="ctr"/>
            <a:r>
              <a:rPr lang="cs-CZ" sz="2400" b="1" u="sng" dirty="0" smtClean="0">
                <a:solidFill>
                  <a:srgbClr val="C00000"/>
                </a:solidFill>
              </a:rPr>
              <a:t>SPRÁVNÍ ŘÍZENÍ O UKONČENÍ STUDIA</a:t>
            </a:r>
          </a:p>
          <a:p>
            <a:pPr algn="ctr"/>
            <a:endParaRPr lang="cs-CZ" b="1" u="sng" dirty="0" smtClean="0">
              <a:solidFill>
                <a:srgbClr val="C00000"/>
              </a:solidFill>
            </a:endParaRPr>
          </a:p>
          <a:p>
            <a:pPr algn="ctr"/>
            <a:endParaRPr lang="cs-CZ" b="1" u="sng" dirty="0">
              <a:solidFill>
                <a:srgbClr val="C00000"/>
              </a:solidFill>
            </a:endParaRPr>
          </a:p>
          <a:p>
            <a:pPr algn="ctr"/>
            <a:endParaRPr lang="cs-CZ" b="1" u="sng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9287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9213" y="462014"/>
            <a:ext cx="8915399" cy="924024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Důležité - SZŘ UJEP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12490" y="1578543"/>
            <a:ext cx="10579510" cy="527945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SZŘ UJEP </a:t>
            </a:r>
            <a:r>
              <a:rPr lang="cs-CZ" sz="2400" b="1" u="sng" dirty="0" smtClean="0">
                <a:solidFill>
                  <a:srgbClr val="C00000"/>
                </a:solidFill>
              </a:rPr>
              <a:t>neupravuje</a:t>
            </a:r>
            <a:r>
              <a:rPr lang="cs-CZ" sz="2400" b="1" dirty="0" smtClean="0">
                <a:solidFill>
                  <a:srgbClr val="C00000"/>
                </a:solidFill>
              </a:rPr>
              <a:t> podmínky pro </a:t>
            </a:r>
            <a:r>
              <a:rPr lang="cs-CZ" sz="2400" b="1" u="sng" dirty="0" smtClean="0">
                <a:solidFill>
                  <a:srgbClr val="C00000"/>
                </a:solidFill>
              </a:rPr>
              <a:t>individuální studijní plán</a:t>
            </a:r>
          </a:p>
          <a:p>
            <a:endParaRPr lang="cs-CZ" sz="2400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čl.7, odst.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C00000"/>
                </a:solidFill>
              </a:rPr>
              <a:t>Student má právo, v rámci vypsaných termínů v systému STAG, na </a:t>
            </a:r>
            <a:r>
              <a:rPr lang="cs-CZ" sz="2400" b="1" dirty="0" smtClean="0">
                <a:solidFill>
                  <a:srgbClr val="C00000"/>
                </a:solidFill>
              </a:rPr>
              <a:t>3 termíny kontroly studia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</a:rPr>
              <a:t>čl.7, odst. </a:t>
            </a:r>
            <a:r>
              <a:rPr lang="cs-CZ" sz="2400" b="1" dirty="0" smtClean="0">
                <a:solidFill>
                  <a:srgbClr val="C00000"/>
                </a:solidFill>
              </a:rPr>
              <a:t>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C00000"/>
                </a:solidFill>
              </a:rPr>
              <a:t>Hrubé porušení pravidel u zkoušky – </a:t>
            </a:r>
            <a:r>
              <a:rPr lang="cs-CZ" sz="2400" b="1" dirty="0" smtClean="0">
                <a:solidFill>
                  <a:srgbClr val="C00000"/>
                </a:solidFill>
              </a:rPr>
              <a:t>disciplinární 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C00000"/>
                </a:solidFill>
              </a:rPr>
              <a:t>čl.9, </a:t>
            </a:r>
            <a:r>
              <a:rPr lang="cs-CZ" sz="2400" b="1" dirty="0">
                <a:solidFill>
                  <a:srgbClr val="C00000"/>
                </a:solidFill>
              </a:rPr>
              <a:t>odst. </a:t>
            </a:r>
            <a:r>
              <a:rPr lang="cs-CZ" sz="2400" b="1" dirty="0" smtClean="0">
                <a:solidFill>
                  <a:srgbClr val="C00000"/>
                </a:solidFill>
              </a:rPr>
              <a:t>14</a:t>
            </a:r>
            <a:endParaRPr lang="cs-CZ" sz="2400" dirty="0">
              <a:solidFill>
                <a:srgbClr val="C0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tři </a:t>
            </a:r>
            <a:r>
              <a:rPr lang="cs-CZ" sz="24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řádné termíny konání státních zkoušek </a:t>
            </a:r>
            <a:r>
              <a:rPr lang="cs-CZ" sz="24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průběhu akademického roku (není určen termín pro opravnou SZ),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C00000"/>
              </a:solidFill>
            </a:endParaRPr>
          </a:p>
          <a:p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61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0982" y="1415845"/>
            <a:ext cx="9803630" cy="461132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Děkuji za pozornost,  </a:t>
            </a:r>
            <a:r>
              <a:rPr lang="cs-CZ" b="1" dirty="0">
                <a:solidFill>
                  <a:srgbClr val="C00000"/>
                </a:solidFill>
              </a:rPr>
              <a:t/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přeji všem pevné zdraví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a úspěšný vstup 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do akademického roku 2022/2023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706761" y="5545394"/>
            <a:ext cx="7030065" cy="481779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885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79566"/>
          </a:xfrm>
        </p:spPr>
        <p:txBody>
          <a:bodyPr/>
          <a:lstStyle/>
          <a:p>
            <a:pPr algn="ctr"/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42820" y="480447"/>
            <a:ext cx="10382032" cy="6059690"/>
          </a:xfrm>
        </p:spPr>
        <p:txBody>
          <a:bodyPr>
            <a:normAutofit/>
          </a:bodyPr>
          <a:lstStyle/>
          <a:p>
            <a:endParaRPr lang="cs-CZ" sz="2800" b="1" dirty="0" smtClean="0">
              <a:solidFill>
                <a:schemeClr val="accent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AKREDITOVANÉ STUDIJNÍ PROGRAMY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PROGRAMY CŽV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PŘIPRAVOVANÉ STUDIJNÍ PROGRAMY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STUDIUM NA VYSOKÉ ŠKOLE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STUDIJNÍ PŘEDPISY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smtClean="0">
                <a:solidFill>
                  <a:schemeClr val="accent1"/>
                </a:solidFill>
              </a:rPr>
              <a:t>SMĚRNICE DĚKANA - STUDIUM</a:t>
            </a:r>
          </a:p>
          <a:p>
            <a:endParaRPr lang="cs-CZ" sz="28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4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14377"/>
              </p:ext>
            </p:extLst>
          </p:nvPr>
        </p:nvGraphicFramePr>
        <p:xfrm>
          <a:off x="589935" y="468082"/>
          <a:ext cx="11287432" cy="611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1936">
                  <a:extLst>
                    <a:ext uri="{9D8B030D-6E8A-4147-A177-3AD203B41FA5}">
                      <a16:colId xmlns:a16="http://schemas.microsoft.com/office/drawing/2014/main" val="2813326519"/>
                    </a:ext>
                  </a:extLst>
                </a:gridCol>
                <a:gridCol w="4545110">
                  <a:extLst>
                    <a:ext uri="{9D8B030D-6E8A-4147-A177-3AD203B41FA5}">
                      <a16:colId xmlns:a16="http://schemas.microsoft.com/office/drawing/2014/main" val="3877401492"/>
                    </a:ext>
                  </a:extLst>
                </a:gridCol>
                <a:gridCol w="1710813">
                  <a:extLst>
                    <a:ext uri="{9D8B030D-6E8A-4147-A177-3AD203B41FA5}">
                      <a16:colId xmlns:a16="http://schemas.microsoft.com/office/drawing/2014/main" val="4251525902"/>
                    </a:ext>
                  </a:extLst>
                </a:gridCol>
                <a:gridCol w="2369573">
                  <a:extLst>
                    <a:ext uri="{9D8B030D-6E8A-4147-A177-3AD203B41FA5}">
                      <a16:colId xmlns:a16="http://schemas.microsoft.com/office/drawing/2014/main" val="1439806817"/>
                    </a:ext>
                  </a:extLst>
                </a:gridCol>
              </a:tblGrid>
              <a:tr h="15870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Kód studijního programu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Název studijního programu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Forma studia</a:t>
                      </a:r>
                      <a:r>
                        <a:rPr lang="cs-CZ" sz="2000" baseline="30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Platnost akreditace do: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3815006667"/>
                  </a:ext>
                </a:extLst>
              </a:tr>
              <a:tr h="3174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B0915P360010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ERGOTERAPIE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30. 11. 2028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622575706"/>
                  </a:ext>
                </a:extLst>
              </a:tr>
              <a:tr h="3174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498291"/>
                  </a:ext>
                </a:extLst>
              </a:tr>
              <a:tr h="3174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B0915P360011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FYZIOTERAPIE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30. 11. 2028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710180285"/>
                  </a:ext>
                </a:extLst>
              </a:tr>
              <a:tr h="3174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586306"/>
                  </a:ext>
                </a:extLst>
              </a:tr>
              <a:tr h="634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B0913P999999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PEDIATRICKÉ OŠETŘOVATELSTVÍ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19. 06. 2025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193709822"/>
                  </a:ext>
                </a:extLst>
              </a:tr>
              <a:tr h="634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B0913P360007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PORODNÍ ASISTENCE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27. 02. 2029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1842581763"/>
                  </a:ext>
                </a:extLst>
              </a:tr>
              <a:tr h="63480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effectLst/>
                        </a:rPr>
                        <a:t>B0914P360017</a:t>
                      </a:r>
                      <a:endParaRPr lang="cs-CZ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RADIOLOGICKÁ ASISTENCE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23. 12. 2025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730238350"/>
                  </a:ext>
                </a:extLst>
              </a:tr>
              <a:tr h="3174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B0913P360018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VŠEOBECNÉ OŠETŘOVATELSTVÍ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04. 06. 2029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995165313"/>
                  </a:ext>
                </a:extLst>
              </a:tr>
              <a:tr h="3174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122301"/>
                  </a:ext>
                </a:extLst>
              </a:tr>
              <a:tr h="3174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B0913P998877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</a:rPr>
                        <a:t>ZDRAVOTNICKÉ ZÁCHRANÁŘSTVÍ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06. 08. 2025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extLst>
                  <a:ext uri="{0D108BD9-81ED-4DB2-BD59-A6C34878D82A}">
                    <a16:rowId xmlns:a16="http://schemas.microsoft.com/office/drawing/2014/main" val="1822337456"/>
                  </a:ext>
                </a:extLst>
              </a:tr>
              <a:tr h="3174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21" marR="42521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029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10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54848"/>
              </p:ext>
            </p:extLst>
          </p:nvPr>
        </p:nvGraphicFramePr>
        <p:xfrm>
          <a:off x="973394" y="1270860"/>
          <a:ext cx="11031792" cy="4391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1345">
                  <a:extLst>
                    <a:ext uri="{9D8B030D-6E8A-4147-A177-3AD203B41FA5}">
                      <a16:colId xmlns:a16="http://schemas.microsoft.com/office/drawing/2014/main" val="2673943542"/>
                    </a:ext>
                  </a:extLst>
                </a:gridCol>
                <a:gridCol w="3727816">
                  <a:extLst>
                    <a:ext uri="{9D8B030D-6E8A-4147-A177-3AD203B41FA5}">
                      <a16:colId xmlns:a16="http://schemas.microsoft.com/office/drawing/2014/main" val="2265241998"/>
                    </a:ext>
                  </a:extLst>
                </a:gridCol>
                <a:gridCol w="1278193">
                  <a:extLst>
                    <a:ext uri="{9D8B030D-6E8A-4147-A177-3AD203B41FA5}">
                      <a16:colId xmlns:a16="http://schemas.microsoft.com/office/drawing/2014/main" val="494766068"/>
                    </a:ext>
                  </a:extLst>
                </a:gridCol>
                <a:gridCol w="2084438">
                  <a:extLst>
                    <a:ext uri="{9D8B030D-6E8A-4147-A177-3AD203B41FA5}">
                      <a16:colId xmlns:a16="http://schemas.microsoft.com/office/drawing/2014/main" val="49972864"/>
                    </a:ext>
                  </a:extLst>
                </a:gridCol>
              </a:tblGrid>
              <a:tr h="1895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Kód studijního programu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Název studijního programu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Forma studia</a:t>
                      </a:r>
                      <a:r>
                        <a:rPr lang="cs-CZ" sz="2000" b="1" baseline="30000" dirty="0">
                          <a:effectLst/>
                        </a:rPr>
                        <a:t>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Platnost akreditace do: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extLst>
                  <a:ext uri="{0D108BD9-81ED-4DB2-BD59-A6C34878D82A}">
                    <a16:rowId xmlns:a16="http://schemas.microsoft.com/office/drawing/2014/main" val="2056742939"/>
                  </a:ext>
                </a:extLst>
              </a:tr>
              <a:tr h="5916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N0413P050003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ORGANIZACE A ROZVOJ ZDRAVOTNICKÝCH ZAŘÍZENÍ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P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02. 04. 2024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extLst>
                  <a:ext uri="{0D108BD9-81ED-4DB2-BD59-A6C34878D82A}">
                    <a16:rowId xmlns:a16="http://schemas.microsoft.com/office/drawing/2014/main" val="1665567017"/>
                  </a:ext>
                </a:extLst>
              </a:tr>
              <a:tr h="6034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K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686734"/>
                  </a:ext>
                </a:extLst>
              </a:tr>
              <a:tr h="65080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N0114A300084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UČITELSTVÍ ODBORNÝCH PŘEDMĚTŮ PRO ZDRAVOTNICKÉ ŠKOLY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P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22. 05. 2030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extLst>
                  <a:ext uri="{0D108BD9-81ED-4DB2-BD59-A6C34878D82A}">
                    <a16:rowId xmlns:a16="http://schemas.microsoft.com/office/drawing/2014/main" val="688170941"/>
                  </a:ext>
                </a:extLst>
              </a:tr>
              <a:tr h="6508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62" marR="39662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657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20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29976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PROGRAMY CŽV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/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dirty="0" smtClean="0">
                <a:solidFill>
                  <a:srgbClr val="C00000"/>
                </a:solidFill>
              </a:rPr>
              <a:t>kombinovaná forma vzdělávání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3058886"/>
            <a:ext cx="8915400" cy="2852336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CŽV Fyzioterapie – 2 roky</a:t>
            </a:r>
          </a:p>
          <a:p>
            <a:pPr marL="0" indent="0">
              <a:buNone/>
            </a:pPr>
            <a:endParaRPr lang="cs-CZ" sz="2400" b="1" dirty="0" smtClean="0">
              <a:solidFill>
                <a:srgbClr val="C00000"/>
              </a:solidFill>
            </a:endParaRPr>
          </a:p>
          <a:p>
            <a:r>
              <a:rPr lang="cs-CZ" sz="2400" b="1" dirty="0" smtClean="0">
                <a:solidFill>
                  <a:srgbClr val="C00000"/>
                </a:solidFill>
              </a:rPr>
              <a:t>CŽV Organizace a rozvoj </a:t>
            </a:r>
            <a:r>
              <a:rPr lang="cs-CZ" sz="2400" b="1" smtClean="0">
                <a:solidFill>
                  <a:srgbClr val="C00000"/>
                </a:solidFill>
              </a:rPr>
              <a:t>zdravotnických zařízení – 1 rok</a:t>
            </a:r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7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5613" y="668594"/>
            <a:ext cx="9488999" cy="135685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solidFill>
                  <a:srgbClr val="C00000"/>
                </a:solidFill>
              </a:rPr>
              <a:t>PŘIPRAVOVANÉ </a:t>
            </a:r>
            <a:br>
              <a:rPr lang="cs-CZ" sz="4400" b="1" dirty="0" smtClean="0">
                <a:solidFill>
                  <a:srgbClr val="C00000"/>
                </a:solidFill>
              </a:rPr>
            </a:br>
            <a:r>
              <a:rPr lang="cs-CZ" sz="4400" b="1" dirty="0" smtClean="0">
                <a:solidFill>
                  <a:srgbClr val="C00000"/>
                </a:solidFill>
              </a:rPr>
              <a:t>BAKALÁŘSKÉ STUDIJNÍ PROGRAMY</a:t>
            </a:r>
            <a:br>
              <a:rPr lang="cs-CZ" sz="4400" b="1" dirty="0" smtClean="0">
                <a:solidFill>
                  <a:srgbClr val="C00000"/>
                </a:solidFill>
              </a:rPr>
            </a:br>
            <a:r>
              <a:rPr lang="cs-CZ" sz="3100" b="1" dirty="0" smtClean="0">
                <a:solidFill>
                  <a:srgbClr val="C00000"/>
                </a:solidFill>
              </a:rPr>
              <a:t>předpokládané zahájení studia v AR 23/24</a:t>
            </a:r>
            <a:r>
              <a:rPr lang="cs-CZ" b="1" dirty="0">
                <a:solidFill>
                  <a:srgbClr val="C00000"/>
                </a:solidFill>
              </a:rPr>
              <a:t/>
            </a:r>
            <a:br>
              <a:rPr lang="cs-CZ" b="1" dirty="0">
                <a:solidFill>
                  <a:srgbClr val="C00000"/>
                </a:solidFill>
              </a:rPr>
            </a:b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9549" y="2753031"/>
            <a:ext cx="9695063" cy="393290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</a:pPr>
            <a:endParaRPr lang="cs-CZ" b="1" dirty="0" smtClean="0"/>
          </a:p>
          <a:p>
            <a:pPr>
              <a:lnSpc>
                <a:spcPct val="107000"/>
              </a:lnSpc>
            </a:pPr>
            <a:r>
              <a:rPr lang="cs-CZ" sz="2800" u="sng" dirty="0" smtClean="0">
                <a:solidFill>
                  <a:srgbClr val="C00000"/>
                </a:solidFill>
              </a:rPr>
              <a:t>prezenční forma studia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BIOMEDICÍNSKÁ TECHNIKA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OCHRANA A PODPORA VEŘEJNÉHO ZDRAVÍ</a:t>
            </a:r>
          </a:p>
          <a:p>
            <a:pPr marL="0" indent="0">
              <a:lnSpc>
                <a:spcPct val="107000"/>
              </a:lnSpc>
              <a:buNone/>
            </a:pPr>
            <a:endParaRPr lang="cs-CZ" sz="2800" b="1" dirty="0" smtClean="0">
              <a:solidFill>
                <a:srgbClr val="C00000"/>
              </a:solidFill>
            </a:endParaRPr>
          </a:p>
          <a:p>
            <a:pPr>
              <a:lnSpc>
                <a:spcPct val="107000"/>
              </a:lnSpc>
            </a:pPr>
            <a:r>
              <a:rPr lang="cs-CZ" sz="2800" u="sng" dirty="0" smtClean="0">
                <a:solidFill>
                  <a:srgbClr val="C00000"/>
                </a:solidFill>
              </a:rPr>
              <a:t>kombinovaná </a:t>
            </a:r>
            <a:r>
              <a:rPr lang="cs-CZ" sz="2800" u="sng" dirty="0">
                <a:solidFill>
                  <a:srgbClr val="C00000"/>
                </a:solidFill>
              </a:rPr>
              <a:t>forma </a:t>
            </a:r>
            <a:r>
              <a:rPr lang="cs-CZ" sz="2800" u="sng" dirty="0" smtClean="0">
                <a:solidFill>
                  <a:srgbClr val="C00000"/>
                </a:solidFill>
              </a:rPr>
              <a:t>studia</a:t>
            </a:r>
            <a:endParaRPr lang="cs-CZ" sz="2800" u="sng" dirty="0">
              <a:solidFill>
                <a:srgbClr val="C00000"/>
              </a:solidFill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PEDIATRICKÉ OŠETŘOVATELSTVÍ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2800" b="1" dirty="0">
                <a:solidFill>
                  <a:srgbClr val="C00000"/>
                </a:solidFill>
              </a:rPr>
              <a:t>OCHRANA A PODPORA VEŘEJNÉHO ZDRAVÍ</a:t>
            </a:r>
          </a:p>
          <a:p>
            <a:pPr>
              <a:lnSpc>
                <a:spcPct val="107000"/>
              </a:lnSpc>
            </a:pPr>
            <a:endParaRPr lang="cs-CZ" sz="2800" b="1" dirty="0" smtClean="0">
              <a:solidFill>
                <a:srgbClr val="C00000"/>
              </a:solidFill>
            </a:endParaRPr>
          </a:p>
          <a:p>
            <a:pPr algn="ctr">
              <a:lnSpc>
                <a:spcPct val="107000"/>
              </a:lnSpc>
            </a:pPr>
            <a:endParaRPr lang="cs-CZ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90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80675" y="570271"/>
            <a:ext cx="9904394" cy="1101213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STUDIUM NA VYSOKÉ ŠKOLE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5149" y="1848465"/>
            <a:ext cx="11136430" cy="4465708"/>
          </a:xfrm>
        </p:spPr>
        <p:txBody>
          <a:bodyPr/>
          <a:lstStyle/>
          <a:p>
            <a:r>
              <a:rPr lang="cs-CZ" sz="2800" dirty="0" smtClean="0">
                <a:solidFill>
                  <a:srgbClr val="C00000"/>
                </a:solidFill>
              </a:rPr>
              <a:t>Profesně zaměřené studijní programy - kombinace </a:t>
            </a:r>
            <a:r>
              <a:rPr lang="cs-CZ" sz="2800" b="1" dirty="0" smtClean="0">
                <a:solidFill>
                  <a:srgbClr val="C00000"/>
                </a:solidFill>
              </a:rPr>
              <a:t>teoretické výuky a odborné praxe,</a:t>
            </a:r>
          </a:p>
          <a:p>
            <a:r>
              <a:rPr lang="cs-CZ" sz="2800" dirty="0" smtClean="0">
                <a:solidFill>
                  <a:srgbClr val="C00000"/>
                </a:solidFill>
              </a:rPr>
              <a:t>Výuka formou </a:t>
            </a:r>
            <a:r>
              <a:rPr lang="cs-CZ" sz="2800" b="1" dirty="0" smtClean="0">
                <a:solidFill>
                  <a:srgbClr val="C00000"/>
                </a:solidFill>
              </a:rPr>
              <a:t>přednášek, seminářů, cvičení,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Zkouškové období </a:t>
            </a:r>
            <a:r>
              <a:rPr lang="cs-CZ" sz="2800" dirty="0" smtClean="0">
                <a:solidFill>
                  <a:srgbClr val="C00000"/>
                </a:solidFill>
              </a:rPr>
              <a:t>(</a:t>
            </a:r>
            <a:r>
              <a:rPr lang="cs-CZ" sz="2800" dirty="0" err="1" smtClean="0">
                <a:solidFill>
                  <a:srgbClr val="C00000"/>
                </a:solidFill>
              </a:rPr>
              <a:t>ev.průběžné</a:t>
            </a:r>
            <a:r>
              <a:rPr lang="cs-CZ" sz="2800" dirty="0" smtClean="0">
                <a:solidFill>
                  <a:srgbClr val="C00000"/>
                </a:solidFill>
              </a:rPr>
              <a:t> ověřování znalostí dle podmínek vyučujícího pro absolvování předmětů),</a:t>
            </a:r>
          </a:p>
          <a:p>
            <a:r>
              <a:rPr lang="cs-CZ" sz="2800" b="1" dirty="0">
                <a:solidFill>
                  <a:srgbClr val="C00000"/>
                </a:solidFill>
              </a:rPr>
              <a:t>P</a:t>
            </a:r>
            <a:r>
              <a:rPr lang="cs-CZ" sz="2800" b="1" dirty="0" smtClean="0">
                <a:solidFill>
                  <a:srgbClr val="C00000"/>
                </a:solidFill>
              </a:rPr>
              <a:t>lagiátorství</a:t>
            </a:r>
            <a:r>
              <a:rPr lang="cs-CZ" sz="2800" dirty="0" smtClean="0">
                <a:solidFill>
                  <a:srgbClr val="C00000"/>
                </a:solidFill>
              </a:rPr>
              <a:t> (seminární práce, kvalifikační práce),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Konzultace</a:t>
            </a:r>
            <a:r>
              <a:rPr lang="cs-CZ" sz="2800" dirty="0" smtClean="0">
                <a:solidFill>
                  <a:srgbClr val="C00000"/>
                </a:solidFill>
              </a:rPr>
              <a:t> s akademickými pracovníky – 3h/týdně - STAG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Odpovědnost</a:t>
            </a:r>
            <a:r>
              <a:rPr lang="cs-CZ" sz="2800" dirty="0" smtClean="0">
                <a:solidFill>
                  <a:srgbClr val="C00000"/>
                </a:solidFill>
              </a:rPr>
              <a:t> – student.</a:t>
            </a:r>
            <a:endParaRPr lang="cs-CZ" sz="2800" dirty="0">
              <a:solidFill>
                <a:srgbClr val="C00000"/>
              </a:solidFill>
            </a:endParaRPr>
          </a:p>
          <a:p>
            <a:endParaRPr lang="cs-CZ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28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34065" y="363795"/>
            <a:ext cx="10570547" cy="226140"/>
          </a:xfrm>
        </p:spPr>
        <p:txBody>
          <a:bodyPr>
            <a:normAutofit fontScale="90000"/>
          </a:bodyPr>
          <a:lstStyle/>
          <a:p>
            <a:pPr algn="ctr"/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61652" y="816077"/>
            <a:ext cx="10461521" cy="5683046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Akademický </a:t>
            </a: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senát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fzs.ujep.cz/cs/cat/dokumenty-as</a:t>
            </a:r>
            <a:endParaRPr lang="cs-CZ" sz="2800" b="1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b="1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</a:t>
            </a: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plán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povinné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předměty, povinně volitelné 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				předměty, výběrové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předměty, </a:t>
            </a:r>
            <a:r>
              <a:rPr lang="cs-CZ" sz="2800" b="1" u="sng" dirty="0" err="1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prerekvizity</a:t>
            </a:r>
            <a:endParaRPr lang="cs-CZ" sz="2800" b="1" u="sng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u="sng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zátěž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kredity</a:t>
            </a:r>
          </a:p>
          <a:p>
            <a:pPr lvl="0">
              <a:lnSpc>
                <a:spcPct val="115000"/>
              </a:lnSpc>
            </a:pP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Bc.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tudium			celkem 180 kreditů</a:t>
            </a:r>
          </a:p>
          <a:p>
            <a:pPr lvl="0">
              <a:lnSpc>
                <a:spcPct val="115000"/>
              </a:lnSpc>
            </a:pP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Mgr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studium			celkem 120 kreditů</a:t>
            </a:r>
          </a:p>
          <a:p>
            <a:pPr lvl="0">
              <a:lnSpc>
                <a:spcPct val="115000"/>
              </a:lnSpc>
            </a:pPr>
            <a:endParaRPr lang="cs-CZ" sz="2800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komise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porada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proděkana pro studium se zástupci 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		studentů všech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 – 1x za 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semestr</a:t>
            </a:r>
            <a:endParaRPr lang="cs-CZ" sz="2800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4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15845" y="216311"/>
            <a:ext cx="10088768" cy="255637"/>
          </a:xfrm>
        </p:spPr>
        <p:txBody>
          <a:bodyPr>
            <a:normAutofit fontScale="90000"/>
          </a:bodyPr>
          <a:lstStyle/>
          <a:p>
            <a:pPr algn="ctr"/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71484" y="737419"/>
            <a:ext cx="10520516" cy="516624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Studentská </a:t>
            </a: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grantová </a:t>
            </a: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soutěž - </a:t>
            </a:r>
            <a:r>
              <a:rPr lang="cs-CZ" sz="2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12/2022</a:t>
            </a:r>
            <a:endParaRPr lang="cs-CZ" sz="2800" b="1" u="sng" dirty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 smtClean="0">
                <a:solidFill>
                  <a:srgbClr val="92D05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cs-CZ" sz="2800" b="1" u="sng" dirty="0">
                <a:solidFill>
                  <a:srgbClr val="92D05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cs-CZ" sz="2800" b="1" u="sng" dirty="0" smtClean="0">
                <a:solidFill>
                  <a:srgbClr val="92D05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fzs.ujep.cz/cs/8091/vyhlaseni-studentske-grantove-souteze</a:t>
            </a:r>
            <a:endParaRPr lang="cs-CZ" sz="2800" b="1" u="sng" dirty="0" smtClean="0">
              <a:solidFill>
                <a:srgbClr val="92D05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b="1" u="sng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Stipendia </a:t>
            </a:r>
            <a:r>
              <a:rPr lang="cs-CZ" sz="2800" b="1" u="sng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UJEP</a:t>
            </a:r>
            <a:r>
              <a:rPr lang="cs-CZ" sz="28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cs-CZ" sz="2800" b="1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cs-CZ" sz="28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cs-CZ" sz="2800" b="1" dirty="0" smtClean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www.ujep.cz/cs/financni-podpora</a:t>
            </a:r>
            <a:endParaRPr lang="cs-CZ" sz="2800" b="1" dirty="0" smtClean="0">
              <a:solidFill>
                <a:srgbClr val="FF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800" b="1" u="sng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b="1" u="sng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Komunikace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lang="cs-CZ" sz="2800" dirty="0" smtClean="0">
              <a:solidFill>
                <a:srgbClr val="C0000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studijní </a:t>
            </a: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oddělení, akademičtí pracovníci</a:t>
            </a:r>
          </a:p>
        </p:txBody>
      </p:sp>
    </p:spTree>
    <p:extLst>
      <p:ext uri="{BB962C8B-B14F-4D97-AF65-F5344CB8AC3E}">
        <p14:creationId xmlns:p14="http://schemas.microsoft.com/office/powerpoint/2010/main" val="2943433468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2044</TotalTime>
  <Words>403</Words>
  <Application>Microsoft Office PowerPoint</Application>
  <PresentationFormat>Širokoúhlá obrazovka</PresentationFormat>
  <Paragraphs>160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Stébla</vt:lpstr>
      <vt:lpstr>Zahájení akademického roku 2022/2023</vt:lpstr>
      <vt:lpstr> </vt:lpstr>
      <vt:lpstr>Prezentace aplikace PowerPoint</vt:lpstr>
      <vt:lpstr>Prezentace aplikace PowerPoint</vt:lpstr>
      <vt:lpstr>PROGRAMY CŽV  kombinovaná forma vzdělávání</vt:lpstr>
      <vt:lpstr>PŘIPRAVOVANÉ  BAKALÁŘSKÉ STUDIJNÍ PROGRAMY předpokládané zahájení studia v AR 23/24 </vt:lpstr>
      <vt:lpstr>STUDIUM NA VYSOKÉ ŠKOLE</vt:lpstr>
      <vt:lpstr>Prezentace aplikace PowerPoint</vt:lpstr>
      <vt:lpstr>Prezentace aplikace PowerPoint</vt:lpstr>
      <vt:lpstr>STUDIJNÍ PŘEDPISY</vt:lpstr>
      <vt:lpstr>SMĚRNICE DĚKANA FZS UJEP</vt:lpstr>
      <vt:lpstr>  Důležité - SZŘ UJEP   </vt:lpstr>
      <vt:lpstr>Důležité - SZŘ UJEP</vt:lpstr>
      <vt:lpstr>Důležité - SZŘ UJEP</vt:lpstr>
      <vt:lpstr>Děkuji za pozornost,   přeji všem pevné zdraví  a úspěšný vstup  do akademického roku 2022/2023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Zahájení akademického roku 2019/2020</dc:title>
  <dc:creator>vanikovak</dc:creator>
  <cp:lastModifiedBy>admin</cp:lastModifiedBy>
  <cp:revision>132</cp:revision>
  <cp:lastPrinted>2020-09-22T10:21:05Z</cp:lastPrinted>
  <dcterms:created xsi:type="dcterms:W3CDTF">2019-09-22T16:45:00Z</dcterms:created>
  <dcterms:modified xsi:type="dcterms:W3CDTF">2022-10-03T04:56:34Z</dcterms:modified>
</cp:coreProperties>
</file>