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sldIdLst>
    <p:sldId id="257" r:id="rId2"/>
    <p:sldId id="289" r:id="rId3"/>
    <p:sldId id="301" r:id="rId4"/>
    <p:sldId id="284" r:id="rId5"/>
    <p:sldId id="291" r:id="rId6"/>
    <p:sldId id="293" r:id="rId7"/>
    <p:sldId id="262" r:id="rId8"/>
    <p:sldId id="290" r:id="rId9"/>
    <p:sldId id="260" r:id="rId10"/>
    <p:sldId id="277" r:id="rId11"/>
    <p:sldId id="294" r:id="rId12"/>
    <p:sldId id="295" r:id="rId13"/>
    <p:sldId id="296" r:id="rId14"/>
    <p:sldId id="297" r:id="rId15"/>
    <p:sldId id="298" r:id="rId16"/>
    <p:sldId id="299" r:id="rId17"/>
    <p:sldId id="279" r:id="rId1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77" d="100"/>
          <a:sy n="77" d="100"/>
        </p:scale>
        <p:origin x="4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43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250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589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5508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6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32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80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59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60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31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80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2175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04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734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6799-E2DA-4B02-811F-82602D2FA2ED}" type="datetimeFigureOut">
              <a:rPr lang="cs-CZ" smtClean="0"/>
              <a:t>30.09.2022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1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ujep.cz/cs/cat/formulare-ke-stazeni" TargetMode="External"/><Relationship Id="rId2" Type="http://schemas.openxmlformats.org/officeDocument/2006/relationships/hyperlink" Target="https://fzs.ujep.cz/cs/cat/studijni-predpisy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hyperlink" Target="https://fzs.ujep.cz/cs/rozvrhove-zmeny" TargetMode="External"/><Relationship Id="rId4" Type="http://schemas.openxmlformats.org/officeDocument/2006/relationships/hyperlink" Target="https://fzs.ujep.cz/cs/cat/harmonogram-akademickeho-roku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.fialova@ujep.cz" TargetMode="External"/><Relationship Id="rId2" Type="http://schemas.openxmlformats.org/officeDocument/2006/relationships/hyperlink" Target="mailto:kamila.machalousova@ujep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barbora.svobodova@ujep.cz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fzs.ujep.cz/cs/uredni-hodiny-kontakty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km.ujep.cz/" TargetMode="External"/><Relationship Id="rId2" Type="http://schemas.openxmlformats.org/officeDocument/2006/relationships/hyperlink" Target="http://kas.ujep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s://www.svkul.cz/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://www.dpmul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rty@rt.ujep.cz" TargetMode="External"/><Relationship Id="rId5" Type="http://schemas.openxmlformats.org/officeDocument/2006/relationships/hyperlink" Target="http://kas.ujep.cz/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skm.ujep.cz/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://www.ujep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knihovna.ujep.cz/" TargetMode="External"/><Relationship Id="rId10" Type="http://schemas.openxmlformats.org/officeDocument/2006/relationships/image" Target="../media/image14.jpeg"/><Relationship Id="rId4" Type="http://schemas.openxmlformats.org/officeDocument/2006/relationships/hyperlink" Target="http://knihkupectvi.ujep.cz/" TargetMode="External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ujep.cz/cs/smernice-dekana" TargetMode="External"/><Relationship Id="rId2" Type="http://schemas.openxmlformats.org/officeDocument/2006/relationships/hyperlink" Target="https://fzs.ujep.cz/cs/studijni-predpisy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zs.ujep.cz/cs/prikazy-deka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1556792"/>
            <a:ext cx="12192000" cy="18722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997842" y="4103816"/>
            <a:ext cx="5928967" cy="1096899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Kamila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Machaloušová</a:t>
            </a:r>
            <a:endParaRPr lang="cs-CZ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809" y="21278"/>
            <a:ext cx="3265191" cy="124748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700868" y="1412775"/>
            <a:ext cx="6434666" cy="2208249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Úvod do </a:t>
            </a:r>
            <a:r>
              <a:rPr lang="cs-CZ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studiu</a:t>
            </a:r>
            <a:br>
              <a:rPr lang="cs-CZ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3.10.2022</a:t>
            </a:r>
            <a:endParaRPr lang="cs-CZ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2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6957" y="1338943"/>
            <a:ext cx="6122236" cy="5160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     </a:t>
            </a:r>
            <a:r>
              <a:rPr lang="cs-CZ" sz="2400" b="1" dirty="0" smtClean="0">
                <a:solidFill>
                  <a:schemeClr val="tx1"/>
                </a:solidFill>
              </a:rPr>
              <a:t>Studijní </a:t>
            </a:r>
            <a:r>
              <a:rPr lang="cs-CZ" sz="2400" b="1" dirty="0">
                <a:solidFill>
                  <a:schemeClr val="tx1"/>
                </a:solidFill>
              </a:rPr>
              <a:t>předpisy: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tx1"/>
                </a:solidFill>
                <a:hlinkClick r:id="rId2"/>
              </a:rPr>
              <a:t>https://fzs.ujep.cz/cs/cat/studijni-predpisy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Formuláře </a:t>
            </a:r>
            <a:r>
              <a:rPr lang="cs-CZ" sz="2400" b="1" dirty="0">
                <a:solidFill>
                  <a:schemeClr val="tx1"/>
                </a:solidFill>
              </a:rPr>
              <a:t>ke stažení: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tx1"/>
                </a:solidFill>
                <a:hlinkClick r:id="rId3"/>
              </a:rPr>
              <a:t>https://fzs.ujep.cz/cs/cat/formulare-ke-stazeni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Harmonogram </a:t>
            </a:r>
            <a:r>
              <a:rPr lang="cs-CZ" sz="2400" b="1" dirty="0">
                <a:solidFill>
                  <a:schemeClr val="tx1"/>
                </a:solidFill>
              </a:rPr>
              <a:t>akademického roku:</a:t>
            </a:r>
          </a:p>
          <a:p>
            <a:pPr marL="449263" lvl="1" indent="0">
              <a:buNone/>
            </a:pPr>
            <a:r>
              <a:rPr lang="cs-CZ" dirty="0">
                <a:solidFill>
                  <a:schemeClr val="tx1"/>
                </a:solidFill>
                <a:hlinkClick r:id="rId4"/>
              </a:rPr>
              <a:t>https://fzs.ujep.cz/cs/cat/harmonogram-akademickeho-roku</a:t>
            </a:r>
            <a:endParaRPr lang="cs-CZ" dirty="0">
              <a:solidFill>
                <a:schemeClr val="tx1"/>
              </a:solidFill>
            </a:endParaRPr>
          </a:p>
          <a:p>
            <a:pPr marL="449263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Rozvrhové </a:t>
            </a:r>
            <a:r>
              <a:rPr lang="cs-CZ" sz="2400" b="1" dirty="0">
                <a:solidFill>
                  <a:schemeClr val="tx1"/>
                </a:solidFill>
              </a:rPr>
              <a:t>změny:</a:t>
            </a:r>
          </a:p>
          <a:p>
            <a:pPr marL="449263" lvl="1" indent="0">
              <a:buNone/>
            </a:pPr>
            <a:r>
              <a:rPr lang="cs-CZ" dirty="0">
                <a:solidFill>
                  <a:schemeClr val="tx1"/>
                </a:solidFill>
                <a:hlinkClick r:id="rId5"/>
              </a:rPr>
              <a:t>https://fzs.ujep.cz/cs/rozvrhove-zmeny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/>
              <a:t>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0" y="358775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DALŠÍ UŽITEČNÉ ODKAZY</a:t>
            </a:r>
          </a:p>
        </p:txBody>
      </p:sp>
      <p:pic>
        <p:nvPicPr>
          <p:cNvPr id="6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9" y="1389861"/>
            <a:ext cx="519992" cy="50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7" y="2574368"/>
            <a:ext cx="519992" cy="50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81" y="3851181"/>
            <a:ext cx="514726" cy="5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9" y="5375560"/>
            <a:ext cx="514726" cy="5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111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SMĚRNICE DĚKANA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77334" y="2160588"/>
            <a:ext cx="4184035" cy="3880772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800" b="1" dirty="0" smtClean="0">
                <a:solidFill>
                  <a:schemeClr val="tx1"/>
                </a:solidFill>
              </a:rPr>
              <a:t>SMĚRNICE DĚKANA </a:t>
            </a:r>
            <a:endParaRPr lang="cs-CZ" sz="2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tx1"/>
                </a:solidFill>
              </a:rPr>
              <a:t>Č</a:t>
            </a:r>
            <a:r>
              <a:rPr lang="cs-CZ" sz="2800" b="1" dirty="0" smtClean="0">
                <a:solidFill>
                  <a:schemeClr val="tx1"/>
                </a:solidFill>
              </a:rPr>
              <a:t>. 8/2020 – UZNÁVÁNÍ ZÁPOČTŮ A ZKOUŠEK NA </a:t>
            </a:r>
            <a:r>
              <a:rPr lang="cs-CZ" sz="2800" b="1" dirty="0" smtClean="0">
                <a:solidFill>
                  <a:schemeClr val="tx1"/>
                </a:solidFill>
              </a:rPr>
              <a:t>FZS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tx1"/>
                </a:solidFill>
              </a:rPr>
              <a:t>Podávání žádosti do </a:t>
            </a:r>
            <a:r>
              <a:rPr lang="cs-CZ" sz="2800" b="1" dirty="0" smtClean="0">
                <a:solidFill>
                  <a:srgbClr val="C00000"/>
                </a:solidFill>
              </a:rPr>
              <a:t>7.11.22.</a:t>
            </a:r>
            <a:endParaRPr lang="cs-CZ" sz="2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2800" b="1" dirty="0" smtClean="0">
              <a:solidFill>
                <a:schemeClr val="tx1"/>
              </a:solidFill>
            </a:endParaRPr>
          </a:p>
          <a:p>
            <a:endParaRPr lang="cs-CZ" b="1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9376" y="2160588"/>
            <a:ext cx="272494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5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5887"/>
            <a:ext cx="12192000" cy="851770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ŽÁDOSTI STUDENTA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199" y="1565752"/>
            <a:ext cx="10585537" cy="47348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VEŠKERÉ PODANÉ ŽÁDOSTI STUDENTA MUSÍ BÝT STUDENTEM PODEPSANÉ A ODEVZDANÉ, </a:t>
            </a:r>
            <a:r>
              <a:rPr lang="cs-CZ" sz="4400" b="1" dirty="0" smtClean="0">
                <a:solidFill>
                  <a:schemeClr val="tx1"/>
                </a:solidFill>
              </a:rPr>
              <a:t> A </a:t>
            </a:r>
            <a:r>
              <a:rPr lang="cs-CZ" sz="4400" b="1" dirty="0" smtClean="0">
                <a:solidFill>
                  <a:schemeClr val="tx1"/>
                </a:solidFill>
              </a:rPr>
              <a:t>TO BUĎ OSOBNĚ NA STUDIJNÍ ODDĚLENÍ NEBO ZASLÁNY ČESKOU POŠTOU </a:t>
            </a:r>
          </a:p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ŽÁDOSTI STUDENTA NENÍ MOŽNÉ ZASÍLAT </a:t>
            </a:r>
            <a:r>
              <a:rPr lang="cs-CZ" sz="4400" b="1" dirty="0" smtClean="0">
                <a:solidFill>
                  <a:schemeClr val="tx1"/>
                </a:solidFill>
              </a:rPr>
              <a:t>       E-MAILEM</a:t>
            </a:r>
            <a:endParaRPr lang="cs-CZ" sz="4400" b="1" dirty="0">
              <a:solidFill>
                <a:schemeClr val="tx1"/>
              </a:solidFill>
            </a:endParaRPr>
          </a:p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DO ŽÁDOSTI STUDENTA UVÁDĚJTE OS. ČÍSLO D22... NIKOLI </a:t>
            </a:r>
            <a:r>
              <a:rPr lang="cs-CZ" sz="4400" b="1" dirty="0" err="1" smtClean="0">
                <a:solidFill>
                  <a:schemeClr val="tx1"/>
                </a:solidFill>
              </a:rPr>
              <a:t>eduID</a:t>
            </a:r>
            <a:endParaRPr lang="cs-CZ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5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7756"/>
            <a:ext cx="12192000" cy="92505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POTVRZENÍ O STUDIU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898688" cy="4324655"/>
          </a:xfrm>
        </p:spPr>
        <p:txBody>
          <a:bodyPr>
            <a:normAutofit/>
          </a:bodyPr>
          <a:lstStyle/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SI STUDENT MŮŽE VYPLNIT PŘÍMO NA STUDIJNÍM ODDĚLENÍ NEBO SI POTVRZENÍ MŮŽE VYTISKNOUT NA WEBU FZS </a:t>
            </a:r>
          </a:p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MUSÍ BÝT VŽDY POTVRZENÉ STUDIJNÍ REFERENTKOU</a:t>
            </a:r>
          </a:p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NENÍ MOŽNÉ ZASÍLAT </a:t>
            </a:r>
            <a:r>
              <a:rPr lang="cs-CZ" sz="3600" b="1" dirty="0" smtClean="0">
                <a:solidFill>
                  <a:schemeClr val="tx1"/>
                </a:solidFill>
              </a:rPr>
              <a:t>        E-MAILEM</a:t>
            </a:r>
            <a:endParaRPr lang="cs-CZ" sz="3600" b="1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60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" y="356812"/>
            <a:ext cx="12192000" cy="1006475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ELEKTRONICKÝ ZÁPIS PŘEDMĚTŮ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73938" cy="435133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3200" b="1" dirty="0" smtClean="0">
                <a:solidFill>
                  <a:schemeClr val="tx1"/>
                </a:solidFill>
              </a:rPr>
              <a:t>ELEKTRONICKÝ ZÁPIS PŘEDMĚTŮ NA ZIMNÍ SEMESTR AR 2022/2023 JE OD </a:t>
            </a:r>
            <a:r>
              <a:rPr lang="cs-CZ" sz="3200" b="1" dirty="0" smtClean="0">
                <a:solidFill>
                  <a:srgbClr val="FF0000"/>
                </a:solidFill>
              </a:rPr>
              <a:t>27.9.2022 DO 21.10.2022</a:t>
            </a:r>
          </a:p>
          <a:p>
            <a:pPr algn="just"/>
            <a:r>
              <a:rPr lang="cs-CZ" sz="3200" b="1" dirty="0" smtClean="0">
                <a:solidFill>
                  <a:srgbClr val="FF0000"/>
                </a:solidFill>
              </a:rPr>
              <a:t>DODATEČNÝ ZÁPIS PŘEDMĚTŮ JE MOŽNÝ DLE SMĚRNICE DĚKANA Č. 4/2020, čl. III POUZE 30 DNÍ OD UKONČENÍ EL. ZÁPISU PŘEDMĚTŮ TEDY DO 21.11.2022, A TO PŘES PÍSEMNOU ŽÁDOST STUDENTA</a:t>
            </a:r>
          </a:p>
          <a:p>
            <a:pPr algn="just"/>
            <a:r>
              <a:rPr lang="cs-CZ" sz="3200" b="1" dirty="0" smtClean="0">
                <a:solidFill>
                  <a:srgbClr val="FF0000"/>
                </a:solidFill>
              </a:rPr>
              <a:t>DODATEČNÝ ZÁPIS PŘEDMĚTŮ JE DLE PŘÍKAZU REKTORA </a:t>
            </a:r>
            <a:endParaRPr lang="cs-CZ" sz="32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 </a:t>
            </a:r>
            <a:r>
              <a:rPr lang="cs-CZ" sz="3200" b="1" dirty="0" smtClean="0">
                <a:solidFill>
                  <a:srgbClr val="FF0000"/>
                </a:solidFill>
              </a:rPr>
              <a:t>  </a:t>
            </a:r>
            <a:r>
              <a:rPr lang="cs-CZ" sz="3200" b="1" dirty="0" smtClean="0">
                <a:solidFill>
                  <a:srgbClr val="FF0000"/>
                </a:solidFill>
              </a:rPr>
              <a:t>Č</a:t>
            </a:r>
            <a:r>
              <a:rPr lang="cs-CZ" sz="3200" b="1" dirty="0" smtClean="0">
                <a:solidFill>
                  <a:srgbClr val="FF0000"/>
                </a:solidFill>
              </a:rPr>
              <a:t>. 3/2021 ZPOPLATNĚN ČÁSTKOU 100,-KČ ZA JEDEN PŘEDMĚT</a:t>
            </a:r>
          </a:p>
          <a:p>
            <a:pPr algn="just"/>
            <a:r>
              <a:rPr lang="cs-CZ" sz="3200" b="1" dirty="0" smtClean="0">
                <a:solidFill>
                  <a:srgbClr val="FF0000"/>
                </a:solidFill>
              </a:rPr>
              <a:t>CELÝ ZÁPIS PŘEDMĚTŮ JE POTÉ ZPOPLATNĚN VE VÝŠI 500,-Kč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9958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7756"/>
            <a:ext cx="12192000" cy="103972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 A ZKUŠEBNÍ ŘÁD UJEP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89065" y="1817312"/>
            <a:ext cx="11024062" cy="4351338"/>
          </a:xfrm>
        </p:spPr>
        <p:txBody>
          <a:bodyPr>
            <a:normAutofit/>
          </a:bodyPr>
          <a:lstStyle/>
          <a:p>
            <a:pPr algn="just"/>
            <a:r>
              <a:rPr lang="cs-CZ" sz="4000" b="1" dirty="0" smtClean="0">
                <a:solidFill>
                  <a:srgbClr val="FF0000"/>
                </a:solidFill>
              </a:rPr>
              <a:t>DLE STUDIJNÍHO A ZKUŠEBNÍHO ŘÁDU UJEP čl. 8, odst. 10 MUSÍ STUDENT V ZIMNÍM SEMESTRU </a:t>
            </a:r>
            <a:r>
              <a:rPr lang="cs-CZ" sz="4000" b="1" dirty="0" smtClean="0">
                <a:solidFill>
                  <a:srgbClr val="FF0000"/>
                </a:solidFill>
              </a:rPr>
              <a:t>1. ROKU </a:t>
            </a:r>
            <a:r>
              <a:rPr lang="cs-CZ" sz="4000" b="1" dirty="0" smtClean="0">
                <a:solidFill>
                  <a:srgbClr val="FF0000"/>
                </a:solidFill>
              </a:rPr>
              <a:t>STUDIA SPLNIT  MINIMÁLNĚ 15 KB</a:t>
            </a:r>
            <a:endParaRPr lang="cs-C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950107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DŮLEŽITÉ INFORMACE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75745" y="1741119"/>
            <a:ext cx="4185623" cy="4300244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DO KONCE AKADEMICKÉHO ROKU JE NUTNÉ MÍT ZAPSANÉ VŠECHNY ZÁPOČTY A ZKOUŠKY V SYSTÉMU STAG 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PRO POSTUP DO DRUHÉHO ROKU STUDIA JE NUTNÉ ZÍSKAT MINIMÁLNĚ 45 KB </a:t>
            </a: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14" name="Zástupný symbol pro obsah 13"/>
          <p:cNvPicPr>
            <a:picLocks noGrp="1" noChangeAspect="1"/>
          </p:cNvPicPr>
          <p:nvPr>
            <p:ph sz="quarter" idx="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3247736"/>
            <a:ext cx="4186237" cy="2283402"/>
          </a:xfrm>
        </p:spPr>
      </p:pic>
    </p:spTree>
    <p:extLst>
      <p:ext uri="{BB962C8B-B14F-4D97-AF65-F5344CB8AC3E}">
        <p14:creationId xmlns:p14="http://schemas.microsoft.com/office/powerpoint/2010/main" val="7340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06852" y="363154"/>
            <a:ext cx="10515600" cy="1325563"/>
          </a:xfrm>
          <a:solidFill>
            <a:schemeClr val="accent1">
              <a:lumMod val="20000"/>
              <a:lumOff val="80000"/>
              <a:alpha val="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6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Přejeme vám hodně úspěchů ve studiu!</a:t>
            </a:r>
          </a:p>
        </p:txBody>
      </p:sp>
    </p:spTree>
    <p:extLst>
      <p:ext uri="{BB962C8B-B14F-4D97-AF65-F5344CB8AC3E}">
        <p14:creationId xmlns:p14="http://schemas.microsoft.com/office/powerpoint/2010/main" val="37084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-11893" y="4679813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aoblený obdélník 12"/>
          <p:cNvSpPr/>
          <p:nvPr/>
        </p:nvSpPr>
        <p:spPr>
          <a:xfrm>
            <a:off x="-8722" y="2854590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-11893" y="996763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86905" y="1028701"/>
            <a:ext cx="11818189" cy="58293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800" b="1" dirty="0" smtClean="0">
                <a:solidFill>
                  <a:schemeClr val="tx1"/>
                </a:solidFill>
              </a:rPr>
              <a:t>Kamila </a:t>
            </a:r>
            <a:r>
              <a:rPr lang="cs-CZ" sz="3800" b="1" dirty="0" err="1">
                <a:solidFill>
                  <a:schemeClr val="tx1"/>
                </a:solidFill>
              </a:rPr>
              <a:t>Machaloušová</a:t>
            </a:r>
            <a:r>
              <a:rPr lang="cs-CZ" sz="3800" b="1" dirty="0">
                <a:solidFill>
                  <a:schemeClr val="tx1"/>
                </a:solidFill>
              </a:rPr>
              <a:t> (vedoucí studijního oddělení)</a:t>
            </a:r>
          </a:p>
          <a:p>
            <a:pPr marL="361950" indent="0">
              <a:buNone/>
            </a:pPr>
            <a:r>
              <a:rPr lang="cs-CZ" sz="3800" dirty="0">
                <a:solidFill>
                  <a:schemeClr val="tx1"/>
                </a:solidFill>
                <a:hlinkClick r:id="rId2"/>
              </a:rPr>
              <a:t>kamila.machalousova@ujep.cz</a:t>
            </a:r>
            <a:r>
              <a:rPr lang="cs-CZ" sz="3800" dirty="0">
                <a:solidFill>
                  <a:schemeClr val="tx1"/>
                </a:solidFill>
              </a:rPr>
              <a:t> 		+420 475 284 272, +420 725 316 840</a:t>
            </a:r>
          </a:p>
          <a:p>
            <a:pPr lvl="1"/>
            <a:r>
              <a:rPr lang="cs-CZ" sz="3800" b="1" u="sng" dirty="0">
                <a:solidFill>
                  <a:schemeClr val="tx1"/>
                </a:solidFill>
              </a:rPr>
              <a:t>Studijní programy: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Ergoterapie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Fyzioterapie</a:t>
            </a:r>
          </a:p>
          <a:p>
            <a:pPr marL="0" indent="0">
              <a:buNone/>
            </a:pPr>
            <a:endParaRPr lang="cs-CZ" sz="3800" b="1" dirty="0" smtClean="0"/>
          </a:p>
          <a:p>
            <a:pPr marL="0" indent="0">
              <a:buNone/>
            </a:pPr>
            <a:r>
              <a:rPr lang="cs-CZ" sz="3800" b="1" dirty="0" smtClean="0">
                <a:solidFill>
                  <a:schemeClr val="tx1"/>
                </a:solidFill>
              </a:rPr>
              <a:t>Ing</a:t>
            </a:r>
            <a:r>
              <a:rPr lang="cs-CZ" sz="3800" b="1" dirty="0">
                <a:solidFill>
                  <a:schemeClr val="tx1"/>
                </a:solidFill>
              </a:rPr>
              <a:t>. Andrea Grundová (referentka studijního oddělení)</a:t>
            </a:r>
          </a:p>
          <a:p>
            <a:pPr marL="361950" indent="0">
              <a:buNone/>
            </a:pPr>
            <a:r>
              <a:rPr lang="cs-CZ" sz="3800" dirty="0">
                <a:solidFill>
                  <a:schemeClr val="tx1"/>
                </a:solidFill>
                <a:hlinkClick r:id="rId3"/>
              </a:rPr>
              <a:t>andrea.grundova@ujep.cz</a:t>
            </a:r>
            <a:r>
              <a:rPr lang="cs-CZ" sz="3800" dirty="0">
                <a:solidFill>
                  <a:schemeClr val="tx1"/>
                </a:solidFill>
              </a:rPr>
              <a:t> </a:t>
            </a:r>
            <a:r>
              <a:rPr lang="cs-CZ" sz="3800" b="1" dirty="0">
                <a:solidFill>
                  <a:schemeClr val="tx1"/>
                </a:solidFill>
              </a:rPr>
              <a:t>		</a:t>
            </a:r>
            <a:r>
              <a:rPr lang="cs-CZ" sz="3800" dirty="0">
                <a:solidFill>
                  <a:schemeClr val="tx1"/>
                </a:solidFill>
              </a:rPr>
              <a:t>+420 475 284 214, +420 724 758 544</a:t>
            </a:r>
          </a:p>
          <a:p>
            <a:pPr lvl="1"/>
            <a:r>
              <a:rPr lang="cs-CZ" sz="3800" b="1" u="sng" dirty="0">
                <a:solidFill>
                  <a:schemeClr val="tx1"/>
                </a:solidFill>
              </a:rPr>
              <a:t>Studijní programy: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Porodní asistence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Pediatrické ošetřovatelství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Všeobecné ošetřovatelství</a:t>
            </a:r>
          </a:p>
          <a:p>
            <a:pPr marL="0" indent="0">
              <a:buNone/>
            </a:pPr>
            <a:r>
              <a:rPr lang="cs-CZ" sz="3800" b="1" dirty="0">
                <a:solidFill>
                  <a:schemeClr val="tx1"/>
                </a:solidFill>
              </a:rPr>
              <a:t>Ing. Barbora Svobodová (referentka studijního oddělení)</a:t>
            </a:r>
          </a:p>
          <a:p>
            <a:pPr marL="361950" indent="0">
              <a:buNone/>
            </a:pPr>
            <a:r>
              <a:rPr lang="cs-CZ" sz="3800" dirty="0">
                <a:solidFill>
                  <a:schemeClr val="tx1"/>
                </a:solidFill>
                <a:hlinkClick r:id="rId4"/>
              </a:rPr>
              <a:t>barbora.svobodova@ujep.cz</a:t>
            </a:r>
            <a:r>
              <a:rPr lang="cs-CZ" sz="3800" dirty="0">
                <a:solidFill>
                  <a:schemeClr val="tx1"/>
                </a:solidFill>
              </a:rPr>
              <a:t> 		+420 475 284 214, +420 702 282 737</a:t>
            </a:r>
          </a:p>
          <a:p>
            <a:pPr lvl="1"/>
            <a:r>
              <a:rPr lang="cs-CZ" sz="3800" b="1" u="sng" dirty="0">
                <a:solidFill>
                  <a:schemeClr val="tx1"/>
                </a:solidFill>
              </a:rPr>
              <a:t>Studijní programy: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Zdravotnické záchranářství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Radiologická asistence</a:t>
            </a:r>
          </a:p>
          <a:p>
            <a:pPr lvl="2"/>
            <a:r>
              <a:rPr lang="cs-CZ" sz="3800" dirty="0">
                <a:solidFill>
                  <a:schemeClr val="tx1"/>
                </a:solidFill>
              </a:rPr>
              <a:t>Navazující magisterské studijní programy </a:t>
            </a:r>
          </a:p>
          <a:p>
            <a:pPr lvl="2"/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0" y="113294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 ODDĚLENÍ</a:t>
            </a:r>
          </a:p>
        </p:txBody>
      </p:sp>
      <p:pic>
        <p:nvPicPr>
          <p:cNvPr id="6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03587" y="1395518"/>
            <a:ext cx="382012" cy="3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3427327" y="1376042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05717" y="3226177"/>
            <a:ext cx="382012" cy="3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3029560" y="3213463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33890" y="5064715"/>
            <a:ext cx="382012" cy="33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3453199" y="5019922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7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92" y="211617"/>
            <a:ext cx="12192000" cy="91572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VEDENÍ </a:t>
            </a: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FZS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"/>
          </p:nvPr>
        </p:nvSpPr>
        <p:spPr>
          <a:xfrm>
            <a:off x="178953" y="1277656"/>
            <a:ext cx="6070808" cy="59382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Děkana FZS: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doc. PhDr. Zdeněk Havel, CSc.</a:t>
            </a:r>
          </a:p>
          <a:p>
            <a:pPr marL="0" indent="0">
              <a:buNone/>
            </a:pPr>
            <a:endParaRPr lang="cs-CZ" sz="1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Proděkanka pro studium: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PhDr. Kateřina Tichá, Ph.D.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Proděkan pro vědu a zahraniční vztahy: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Prof. RNDr. Stanislav Novák, CSc.</a:t>
            </a:r>
          </a:p>
          <a:p>
            <a:pPr marL="0" indent="0">
              <a:buNone/>
            </a:pPr>
            <a:endParaRPr lang="cs-CZ" sz="13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Proděkan pro rozvoj a kvalitu: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RNDr. Karel Hrach, Ph.D.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Proděkan pro výstavbu a vnější vztahy: </a:t>
            </a:r>
            <a:endParaRPr lang="cs-CZ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Ing. Miloš Němeček</a:t>
            </a:r>
          </a:p>
          <a:p>
            <a:pPr marL="0" indent="0">
              <a:buNone/>
            </a:pPr>
            <a:endParaRPr lang="cs-CZ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Tajemnice FZS: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Ing. Veronika Davídková</a:t>
            </a:r>
            <a:endParaRPr lang="cs-CZ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52" y="2438530"/>
            <a:ext cx="7506092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4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956" y="4124485"/>
            <a:ext cx="5181600" cy="273351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8953" y="211617"/>
            <a:ext cx="12192000" cy="91572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VEDENÍ </a:t>
            </a: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STUDIJNÍCH PROGRAMŮ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"/>
          </p:nvPr>
        </p:nvSpPr>
        <p:spPr>
          <a:xfrm>
            <a:off x="178953" y="1277656"/>
            <a:ext cx="6070808" cy="59382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Katedra ergoterapie: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PhDr. Hana </a:t>
            </a:r>
            <a:r>
              <a:rPr lang="cs-CZ" b="1" u="sng" dirty="0" err="1" smtClean="0">
                <a:solidFill>
                  <a:srgbClr val="00B050"/>
                </a:solidFill>
              </a:rPr>
              <a:t>Kynštová</a:t>
            </a:r>
            <a:r>
              <a:rPr lang="cs-CZ" b="1" u="sng" dirty="0" smtClean="0">
                <a:solidFill>
                  <a:srgbClr val="00B050"/>
                </a:solidFill>
              </a:rPr>
              <a:t>, Ph.D. </a:t>
            </a:r>
            <a:endParaRPr lang="cs-CZ" b="1" u="sng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s</a:t>
            </a:r>
            <a:r>
              <a:rPr lang="cs-CZ" b="1" u="sng" dirty="0" smtClean="0">
                <a:solidFill>
                  <a:srgbClr val="00B050"/>
                </a:solidFill>
              </a:rPr>
              <a:t>ekretářka katedry: Jana Vytisková</a:t>
            </a:r>
            <a:endParaRPr lang="cs-CZ" b="1" u="sng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1200" b="1" u="sng" dirty="0" smtClean="0"/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Katedry fyzioterapie: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Mgr. Ondřej </a:t>
            </a:r>
            <a:r>
              <a:rPr lang="cs-CZ" b="1" u="sng" dirty="0" err="1" smtClean="0">
                <a:solidFill>
                  <a:srgbClr val="0070C0"/>
                </a:solidFill>
              </a:rPr>
              <a:t>Kališko</a:t>
            </a:r>
            <a:endParaRPr lang="cs-CZ" b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sekretářka katedry: Miroslava Bernášková</a:t>
            </a:r>
            <a:endParaRPr lang="cs-CZ" b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sz="1200" b="1" u="sng" dirty="0"/>
          </a:p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Katedra porodní asistence a specifických disciplín: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doc. MUDr. Tomáš Binder, CSc</a:t>
            </a:r>
            <a:r>
              <a:rPr lang="cs-CZ" b="1" u="sng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sekretářka katedry: Ing. Šárka Nováková</a:t>
            </a:r>
            <a:endParaRPr lang="cs-CZ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sz="1300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Katedra všeobecného ošetřovatelství: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MUDr. Josef </a:t>
            </a:r>
            <a:r>
              <a:rPr lang="cs-CZ" b="1" u="sng" dirty="0" err="1" smtClean="0">
                <a:solidFill>
                  <a:srgbClr val="FFC000"/>
                </a:solidFill>
              </a:rPr>
              <a:t>Liehne</a:t>
            </a:r>
            <a:endParaRPr lang="cs-CZ" b="1" u="sng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sekretářka katedry: Vladimíra Kofroňová</a:t>
            </a:r>
            <a:endParaRPr lang="cs-CZ" b="1" u="sng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cs-CZ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7030A0"/>
                </a:solidFill>
              </a:rPr>
              <a:t>Katedra záchranářství a radiologie: </a:t>
            </a:r>
          </a:p>
          <a:p>
            <a:pPr marL="0" indent="0">
              <a:buNone/>
            </a:pPr>
            <a:r>
              <a:rPr lang="cs-CZ" b="1" dirty="0">
                <a:solidFill>
                  <a:srgbClr val="7030A0"/>
                </a:solidFill>
              </a:rPr>
              <a:t>PhDr. Mgr. et Mgr. Patrik Christian </a:t>
            </a:r>
            <a:r>
              <a:rPr lang="cs-CZ" b="1" dirty="0" err="1">
                <a:solidFill>
                  <a:srgbClr val="7030A0"/>
                </a:solidFill>
              </a:rPr>
              <a:t>Cmorej</a:t>
            </a:r>
            <a:r>
              <a:rPr lang="cs-CZ" b="1" dirty="0">
                <a:solidFill>
                  <a:srgbClr val="7030A0"/>
                </a:solidFill>
              </a:rPr>
              <a:t>, Ph.D., </a:t>
            </a:r>
            <a:r>
              <a:rPr lang="cs-CZ" b="1" dirty="0" smtClean="0">
                <a:solidFill>
                  <a:srgbClr val="7030A0"/>
                </a:solidFill>
              </a:rPr>
              <a:t>MHA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7030A0"/>
                </a:solidFill>
              </a:rPr>
              <a:t>sekretářka katedry: Ing. Anna </a:t>
            </a:r>
            <a:r>
              <a:rPr lang="cs-CZ" b="1" u="sng" dirty="0" err="1" smtClean="0">
                <a:solidFill>
                  <a:srgbClr val="7030A0"/>
                </a:solidFill>
              </a:rPr>
              <a:t>Tietzová</a:t>
            </a:r>
            <a:endParaRPr lang="cs-CZ" b="1" u="sng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21192" y="977030"/>
            <a:ext cx="6070808" cy="4108537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Vedoucí studijních programů nav. </a:t>
            </a:r>
            <a:r>
              <a:rPr lang="cs-CZ" b="1" u="sng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</a:t>
            </a:r>
            <a:r>
              <a:rPr lang="cs-CZ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studijních programů: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PhDr. Kateřina Tichá, Ph.D.</a:t>
            </a:r>
          </a:p>
          <a:p>
            <a:pPr marL="0" indent="0">
              <a:buNone/>
            </a:pPr>
            <a:r>
              <a:rPr lang="cs-CZ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Pověřena vedením studijního programu Organizace a rozvoj zdravotnických zařízení: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PhDr. Ing. Lucia </a:t>
            </a:r>
            <a:r>
              <a:rPr lang="cs-CZ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Mičíková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MPH</a:t>
            </a:r>
          </a:p>
          <a:p>
            <a:pPr marL="0" indent="0">
              <a:buNone/>
            </a:pPr>
            <a:r>
              <a:rPr lang="cs-CZ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Pověřena vedením studijního programu </a:t>
            </a:r>
            <a:r>
              <a:rPr lang="cs-CZ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Učitelství odbor. Předmětů pro </a:t>
            </a:r>
            <a:r>
              <a:rPr lang="cs-CZ" b="1" u="sng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zdr</a:t>
            </a:r>
            <a:r>
              <a:rPr lang="cs-CZ" b="1" u="sng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školy:</a:t>
            </a:r>
            <a:endParaRPr lang="cs-CZ" b="1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Ing</a:t>
            </a:r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Lenka Borkovcová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5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91886" y="1825625"/>
            <a:ext cx="5627914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b="1" dirty="0">
                <a:solidFill>
                  <a:schemeClr val="tx1"/>
                </a:solidFill>
              </a:rPr>
              <a:t>Úřední hodiny studijního oddělení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b="1" dirty="0">
                <a:solidFill>
                  <a:schemeClr val="tx1"/>
                </a:solidFill>
              </a:rPr>
              <a:t>Pondělí: </a:t>
            </a:r>
            <a:r>
              <a:rPr lang="cs-CZ" sz="2000" dirty="0">
                <a:solidFill>
                  <a:schemeClr val="tx1"/>
                </a:solidFill>
              </a:rPr>
              <a:t>		13:00 – 15:00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b="1" dirty="0">
                <a:solidFill>
                  <a:schemeClr val="tx1"/>
                </a:solidFill>
              </a:rPr>
              <a:t> Úterý:</a:t>
            </a:r>
            <a:r>
              <a:rPr lang="cs-CZ" sz="2000" dirty="0">
                <a:solidFill>
                  <a:schemeClr val="tx1"/>
                </a:solidFill>
              </a:rPr>
              <a:t>		</a:t>
            </a:r>
            <a:r>
              <a:rPr lang="cs-CZ" sz="2000" dirty="0" smtClean="0">
                <a:solidFill>
                  <a:schemeClr val="tx1"/>
                </a:solidFill>
              </a:rPr>
              <a:t>      13:00 </a:t>
            </a:r>
            <a:r>
              <a:rPr lang="cs-CZ" sz="2000" dirty="0">
                <a:solidFill>
                  <a:schemeClr val="tx1"/>
                </a:solidFill>
              </a:rPr>
              <a:t>– 15:00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b="1" dirty="0">
                <a:solidFill>
                  <a:schemeClr val="tx1"/>
                </a:solidFill>
              </a:rPr>
              <a:t>Středa: </a:t>
            </a:r>
            <a:r>
              <a:rPr lang="cs-CZ" sz="2000" dirty="0">
                <a:solidFill>
                  <a:schemeClr val="tx1"/>
                </a:solidFill>
              </a:rPr>
              <a:t>		</a:t>
            </a:r>
            <a:r>
              <a:rPr lang="cs-CZ" sz="2000" dirty="0" smtClean="0">
                <a:solidFill>
                  <a:schemeClr val="tx1"/>
                </a:solidFill>
              </a:rPr>
              <a:t>        </a:t>
            </a:r>
            <a:r>
              <a:rPr lang="cs-CZ" sz="2000" dirty="0">
                <a:solidFill>
                  <a:schemeClr val="tx1"/>
                </a:solidFill>
              </a:rPr>
              <a:t>9:00 – 11:00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tx1"/>
                </a:solidFill>
              </a:rPr>
              <a:t> Pátek</a:t>
            </a:r>
            <a:r>
              <a:rPr lang="cs-CZ" sz="2000" b="1" dirty="0">
                <a:solidFill>
                  <a:schemeClr val="tx1"/>
                </a:solidFill>
              </a:rPr>
              <a:t>:</a:t>
            </a:r>
            <a:r>
              <a:rPr lang="cs-CZ" sz="2000" dirty="0">
                <a:solidFill>
                  <a:schemeClr val="tx1"/>
                </a:solidFill>
              </a:rPr>
              <a:t>		  </a:t>
            </a:r>
            <a:r>
              <a:rPr lang="cs-CZ" sz="2000" dirty="0" smtClean="0">
                <a:solidFill>
                  <a:schemeClr val="tx1"/>
                </a:solidFill>
              </a:rPr>
              <a:t>      9:00 </a:t>
            </a:r>
            <a:r>
              <a:rPr lang="cs-CZ" sz="2000" dirty="0">
                <a:solidFill>
                  <a:schemeClr val="tx1"/>
                </a:solidFill>
              </a:rPr>
              <a:t>– 11:00</a:t>
            </a:r>
            <a:r>
              <a:rPr lang="cs-CZ" sz="2000" b="1" dirty="0">
                <a:solidFill>
                  <a:schemeClr val="tx1"/>
                </a:solidFill>
              </a:rPr>
              <a:t>*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000" dirty="0">
                <a:solidFill>
                  <a:schemeClr val="tx1"/>
                </a:solidFill>
              </a:rPr>
              <a:t>	*pro studenty kombinované formy </a:t>
            </a:r>
            <a:r>
              <a:rPr lang="cs-CZ" sz="2000" dirty="0" smtClean="0">
                <a:solidFill>
                  <a:schemeClr val="tx1"/>
                </a:solidFill>
              </a:rPr>
              <a:t>studia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000" dirty="0" smtClean="0">
                <a:solidFill>
                  <a:schemeClr val="tx1"/>
                </a:solidFill>
              </a:rPr>
              <a:t>ČÍSLO KANCELÁŘE 4.01, 4. PATRO BUDOVY FZS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0" y="358775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ÚŘEDNÍ HODINY STUDIJNÍHO ODDĚLENÍ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-1" y="1214882"/>
            <a:ext cx="838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0">
              <a:buNone/>
            </a:pPr>
            <a:r>
              <a:rPr lang="cs-CZ" sz="2800" dirty="0">
                <a:hlinkClick r:id="rId2"/>
              </a:rPr>
              <a:t>https://fzs.ujep.cz/cs/uredni-hodiny-kontakty</a:t>
            </a:r>
            <a:endParaRPr lang="cs-CZ" sz="2800" dirty="0"/>
          </a:p>
        </p:txBody>
      </p:sp>
      <p:pic>
        <p:nvPicPr>
          <p:cNvPr id="9" name="Picture 4" descr="Www Icon Website - Free image on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54" y="1178239"/>
            <a:ext cx="576064" cy="55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56" y="2173857"/>
            <a:ext cx="5561039" cy="34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4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 NEVYŘIZUJE STUDIJNÍ ODDĚLENÍ</a:t>
            </a:r>
            <a:endParaRPr lang="cs-CZ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4000" b="1" dirty="0" smtClean="0">
                <a:solidFill>
                  <a:srgbClr val="FF0000"/>
                </a:solidFill>
              </a:rPr>
              <a:t>PRŮKAZ STUDENTA    </a:t>
            </a:r>
            <a:r>
              <a:rPr lang="cs-CZ" sz="4000" b="1" dirty="0" smtClean="0">
                <a:hlinkClick r:id="rId2"/>
              </a:rPr>
              <a:t>http://kas.ujep.cz</a:t>
            </a:r>
            <a:endParaRPr lang="cs-CZ" sz="4000" b="1" dirty="0" smtClean="0"/>
          </a:p>
          <a:p>
            <a:r>
              <a:rPr lang="cs-CZ" sz="4000" b="1" dirty="0" smtClean="0">
                <a:solidFill>
                  <a:srgbClr val="FF0000"/>
                </a:solidFill>
              </a:rPr>
              <a:t>UBYTOVÁNÍ	                 </a:t>
            </a:r>
            <a:r>
              <a:rPr lang="cs-CZ" sz="4000" b="1" dirty="0" smtClean="0">
                <a:hlinkClick r:id="rId3"/>
              </a:rPr>
              <a:t>http://skm.ujep.cz</a:t>
            </a:r>
            <a:endParaRPr lang="cs-CZ" sz="4000" b="1" dirty="0" smtClean="0"/>
          </a:p>
          <a:p>
            <a:r>
              <a:rPr lang="cs-CZ" sz="4000" b="1" dirty="0" smtClean="0">
                <a:solidFill>
                  <a:srgbClr val="FF0000"/>
                </a:solidFill>
              </a:rPr>
              <a:t>PRAXE, ROZVRHY, VÝUKA   -   PŘÍSLUŠNÉ KATEDRY</a:t>
            </a:r>
            <a:r>
              <a:rPr lang="cs-CZ" dirty="0" smtClean="0">
                <a:solidFill>
                  <a:srgbClr val="FF0000"/>
                </a:solidFill>
              </a:rPr>
              <a:t>	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0" y="358775"/>
            <a:ext cx="12192000" cy="7625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PRŮKAZ STUDENTA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228600" y="1747157"/>
            <a:ext cx="11838214" cy="5010831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/>
              <a:t> </a:t>
            </a:r>
            <a:r>
              <a:rPr lang="cs-CZ" dirty="0">
                <a:solidFill>
                  <a:schemeClr val="tx1"/>
                </a:solidFill>
              </a:rPr>
              <a:t>Studentský průkaz je doklad potvrzující, že jste studentem Univerzity Jana Evangelisty Purkyně v Ústí nad Labem - žádáme Vás o jeho vytvoření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cs-CZ" dirty="0">
              <a:solidFill>
                <a:schemeClr val="tx1"/>
              </a:solidFill>
            </a:endParaRPr>
          </a:p>
          <a:p>
            <a:pPr marL="0" indent="0" algn="ctr">
              <a:buClr>
                <a:schemeClr val="accent6">
                  <a:lumMod val="75000"/>
                </a:schemeClr>
              </a:buClr>
              <a:buNone/>
            </a:pPr>
            <a:r>
              <a:rPr lang="cs-CZ" dirty="0">
                <a:solidFill>
                  <a:srgbClr val="C00000"/>
                </a:solidFill>
              </a:rPr>
              <a:t>    </a:t>
            </a:r>
            <a:r>
              <a:rPr lang="cs-CZ" b="1" dirty="0">
                <a:solidFill>
                  <a:srgbClr val="C00000"/>
                </a:solidFill>
              </a:rPr>
              <a:t>Bez doložení průkazu na studijním oddělení Vám nebude vydáno potvrzení o studiu!!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cs-CZ" dirty="0">
              <a:solidFill>
                <a:srgbClr val="C00000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Využití průkazu: 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Průkaz čtenáře </a:t>
            </a:r>
            <a:r>
              <a:rPr lang="cs-CZ" u="sng" dirty="0">
                <a:solidFill>
                  <a:schemeClr val="tx1"/>
                </a:solidFill>
              </a:rPr>
              <a:t>Vědecké knihovny UJEP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chemeClr val="tx1"/>
                </a:solidFill>
              </a:rPr>
              <a:t>Přístupy do objektů UJEP (dveřní systémy)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Dotace na stravu v univerzitním stravování (menza, 50bar)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Poskytování studentské slevy jízdného u </a:t>
            </a:r>
            <a:r>
              <a:rPr lang="cs-CZ" dirty="0">
                <a:solidFill>
                  <a:schemeClr val="tx1"/>
                </a:solidFill>
                <a:hlinkClick r:id="rId2"/>
              </a:rPr>
              <a:t>Dopravního podniku města Ústí nad Labem</a:t>
            </a:r>
            <a:r>
              <a:rPr lang="cs-CZ" dirty="0">
                <a:solidFill>
                  <a:schemeClr val="tx1"/>
                </a:solidFill>
              </a:rPr>
              <a:t>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Průkaz do </a:t>
            </a:r>
            <a:r>
              <a:rPr lang="cs-CZ" dirty="0">
                <a:solidFill>
                  <a:schemeClr val="tx1"/>
                </a:solidFill>
                <a:hlinkClick r:id="rId3"/>
              </a:rPr>
              <a:t>Severočeské knihovny v Ústí nad Labem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 descr="POZOR – TRÉNINKY SE RUŠÍ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6" y="3009497"/>
            <a:ext cx="513896" cy="41950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ovéPole 10"/>
          <p:cNvSpPr txBox="1"/>
          <p:nvPr/>
        </p:nvSpPr>
        <p:spPr>
          <a:xfrm>
            <a:off x="-179514" y="1105135"/>
            <a:ext cx="11331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	</a:t>
            </a:r>
            <a:r>
              <a:rPr lang="cs-CZ" sz="2400" dirty="0">
                <a:hlinkClick r:id="rId5"/>
              </a:rPr>
              <a:t>http://kas.ujep.cz</a:t>
            </a:r>
            <a:r>
              <a:rPr lang="cs-CZ" sz="2400" dirty="0"/>
              <a:t>			</a:t>
            </a:r>
            <a:r>
              <a:rPr lang="cs-CZ" sz="2400" dirty="0">
                <a:hlinkClick r:id="rId6"/>
              </a:rPr>
              <a:t>karty@rt.ujep.cz</a:t>
            </a:r>
            <a:r>
              <a:rPr lang="cs-CZ" sz="2400" dirty="0"/>
              <a:t>  </a:t>
            </a:r>
            <a:endParaRPr lang="cs-CZ" sz="2000" dirty="0"/>
          </a:p>
        </p:txBody>
      </p:sp>
      <p:pic>
        <p:nvPicPr>
          <p:cNvPr id="12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2" y="1140244"/>
            <a:ext cx="458569" cy="44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4836965" y="1140244"/>
            <a:ext cx="516238" cy="45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0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aoblený obdélník 26"/>
          <p:cNvSpPr/>
          <p:nvPr/>
        </p:nvSpPr>
        <p:spPr>
          <a:xfrm>
            <a:off x="-15647" y="5583315"/>
            <a:ext cx="12207648" cy="374635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Zaoblený obdélník 18"/>
          <p:cNvSpPr/>
          <p:nvPr/>
        </p:nvSpPr>
        <p:spPr>
          <a:xfrm>
            <a:off x="-15648" y="2377025"/>
            <a:ext cx="12192000" cy="363996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0" y="3440990"/>
            <a:ext cx="12192000" cy="363996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Zaoblený obdélník 23"/>
          <p:cNvSpPr/>
          <p:nvPr/>
        </p:nvSpPr>
        <p:spPr>
          <a:xfrm>
            <a:off x="-30829" y="4498671"/>
            <a:ext cx="12192000" cy="374635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0" y="1275685"/>
            <a:ext cx="12192000" cy="374635"/>
          </a:xfrm>
          <a:prstGeom prst="round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92932"/>
          </a:xfr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DŮLEŽITÉ KONTAKTY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928" y="1052186"/>
            <a:ext cx="12050486" cy="5473564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cs-CZ" sz="2800" b="1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Rektorát </a:t>
            </a:r>
            <a:r>
              <a:rPr lang="cs-CZ" sz="2200" b="1" dirty="0">
                <a:solidFill>
                  <a:schemeClr val="tx2"/>
                </a:solidFill>
              </a:rPr>
              <a:t>UJEP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Pasteurova 1, Ústí nad Labem		475 282 111		</a:t>
            </a:r>
            <a:r>
              <a:rPr lang="cs-CZ" sz="2200" b="1" dirty="0">
                <a:solidFill>
                  <a:schemeClr val="tx2"/>
                </a:solidFill>
                <a:hlinkClick r:id="rId2"/>
              </a:rPr>
              <a:t>http://www.ujep.cz</a:t>
            </a:r>
            <a:endParaRPr lang="cs-CZ" sz="2200" b="1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Správa </a:t>
            </a:r>
            <a:r>
              <a:rPr lang="cs-CZ" sz="2200" b="1" dirty="0">
                <a:solidFill>
                  <a:schemeClr val="tx2"/>
                </a:solidFill>
              </a:rPr>
              <a:t>kolejí a menz 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Klíšská 129/79, Ústí nad Labem		475 287 111		</a:t>
            </a:r>
            <a:r>
              <a:rPr lang="cs-CZ" sz="2200" b="1" dirty="0">
                <a:solidFill>
                  <a:schemeClr val="tx2"/>
                </a:solidFill>
                <a:hlinkClick r:id="rId3"/>
              </a:rPr>
              <a:t>http://skm.ujep.cz/</a:t>
            </a:r>
            <a:r>
              <a:rPr lang="cs-CZ" sz="2200" b="1" dirty="0">
                <a:solidFill>
                  <a:schemeClr val="tx2"/>
                </a:solidFill>
              </a:rPr>
              <a:t> 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Knihkupectví </a:t>
            </a:r>
            <a:r>
              <a:rPr lang="cs-CZ" sz="2200" b="1" dirty="0">
                <a:solidFill>
                  <a:schemeClr val="tx2"/>
                </a:solidFill>
              </a:rPr>
              <a:t>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 Pasteurova 1, Ústí nad Labem		 475 286 044		</a:t>
            </a:r>
            <a:r>
              <a:rPr lang="cs-CZ" sz="2200" b="1" dirty="0">
                <a:solidFill>
                  <a:schemeClr val="tx2"/>
                </a:solidFill>
                <a:hlinkClick r:id="rId4"/>
              </a:rPr>
              <a:t> http://knihkupectvi.ujep.cz/</a:t>
            </a:r>
            <a:endParaRPr lang="cs-CZ" sz="2200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Lékař </a:t>
            </a:r>
            <a:r>
              <a:rPr lang="cs-CZ" sz="2200" b="1" dirty="0">
                <a:solidFill>
                  <a:schemeClr val="tx2"/>
                </a:solidFill>
              </a:rPr>
              <a:t>k zajištění lékařské péče pro studenty UJEP – MUDr. Tomáš </a:t>
            </a:r>
            <a:r>
              <a:rPr lang="cs-CZ" sz="2200" b="1" dirty="0" err="1">
                <a:solidFill>
                  <a:schemeClr val="tx2"/>
                </a:solidFill>
              </a:rPr>
              <a:t>Schayna</a:t>
            </a:r>
            <a:endParaRPr lang="cs-CZ" sz="2200" b="1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Beethovenova 424/34, Ústí nad Labem				472 744 182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		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>
                <a:solidFill>
                  <a:schemeClr val="tx2"/>
                </a:solidFill>
              </a:rPr>
              <a:t>Vědecká knihovna 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Pasteurova 5, Ústí nad Labem		475 286 024-5		</a:t>
            </a:r>
            <a:r>
              <a:rPr lang="cs-CZ" sz="2200" b="1" dirty="0">
                <a:solidFill>
                  <a:schemeClr val="tx2"/>
                </a:solidFill>
                <a:hlinkClick r:id="rId5"/>
              </a:rPr>
              <a:t>http://knihovna.ujep.cz</a:t>
            </a:r>
            <a:endParaRPr lang="cs-CZ" sz="2200" b="1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dirty="0"/>
          </a:p>
        </p:txBody>
      </p:sp>
      <p:pic>
        <p:nvPicPr>
          <p:cNvPr id="6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010172" y="1684550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54" y="1709881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050" y="2777235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125656" y="2822891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8" y="2835377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" y="3811796"/>
            <a:ext cx="427870" cy="44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125656" y="3899187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717" y="3867862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3" y="4873306"/>
            <a:ext cx="413767" cy="4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6096000" y="4946578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657" y="6009748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284969" y="6009748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" y="5982801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" y="1682305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3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892173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DOKUMENTY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0025" y="1257299"/>
            <a:ext cx="11301413" cy="5235575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b="1" dirty="0" smtClean="0">
                <a:solidFill>
                  <a:schemeClr val="tx1"/>
                </a:solidFill>
              </a:rPr>
              <a:t>ZÁKON O VYSOKÝCH ŠKOLÁCH </a:t>
            </a:r>
            <a:r>
              <a:rPr lang="cs-CZ" sz="2400" b="1" dirty="0" smtClean="0">
                <a:solidFill>
                  <a:schemeClr val="tx1"/>
                </a:solidFill>
              </a:rPr>
              <a:t>č.111/1998 </a:t>
            </a:r>
            <a:r>
              <a:rPr lang="cs-CZ" sz="2400" b="1" dirty="0" smtClean="0">
                <a:solidFill>
                  <a:schemeClr val="tx1"/>
                </a:solidFill>
              </a:rPr>
              <a:t>Sb.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STUDIJNÍ A ZKUŠEBNÍ ŘÁD </a:t>
            </a:r>
            <a:r>
              <a:rPr lang="cs-CZ" sz="2400" b="1" dirty="0" smtClean="0">
                <a:solidFill>
                  <a:schemeClr val="tx1"/>
                </a:solidFill>
              </a:rPr>
              <a:t>UJEP – s účinností od 20.9.21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 smtClean="0">
                <a:solidFill>
                  <a:schemeClr val="tx1"/>
                </a:solidFill>
              </a:rPr>
              <a:t>STIPENDIJNÍ ŘÁD </a:t>
            </a:r>
            <a:r>
              <a:rPr lang="cs-CZ" sz="2400" b="1" dirty="0" smtClean="0">
                <a:solidFill>
                  <a:schemeClr val="tx1"/>
                </a:solidFill>
              </a:rPr>
              <a:t>UJEP – s účinností od 1.7.22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SPRÁVNÍ ŘÁD  č. 500/2004 Sb.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 smtClean="0">
                <a:solidFill>
                  <a:schemeClr val="tx1"/>
                </a:solidFill>
              </a:rPr>
              <a:t>STUDIJNÍ PŘEDPISY </a:t>
            </a:r>
            <a:r>
              <a:rPr lang="cs-CZ" sz="2400" b="1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cs-CZ" sz="2400" b="1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2400" b="1" dirty="0" smtClean="0">
                <a:solidFill>
                  <a:schemeClr val="tx1"/>
                </a:solidFill>
                <a:hlinkClick r:id="rId2"/>
              </a:rPr>
              <a:t>fzs.ujep.cz/cs/studijni-predpisy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>
                <a:solidFill>
                  <a:schemeClr val="tx1"/>
                </a:solidFill>
              </a:rPr>
              <a:t>SMĚRNICE DĚKANA </a:t>
            </a:r>
            <a:r>
              <a:rPr lang="cs-CZ" sz="2400" b="1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cs-CZ" sz="2400" b="1" dirty="0" smtClean="0">
                <a:solidFill>
                  <a:schemeClr val="tx1"/>
                </a:solidFill>
                <a:hlinkClick r:id="rId3"/>
              </a:rPr>
              <a:t>fzs.ujep.cz/cs/smernice-dekana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>
                <a:solidFill>
                  <a:schemeClr val="tx1"/>
                </a:solidFill>
              </a:rPr>
              <a:t>PŘÍKAZY DĚKANA </a:t>
            </a:r>
            <a:r>
              <a:rPr lang="cs-CZ" sz="2400" b="1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cs-CZ" sz="2400" b="1" dirty="0" smtClean="0">
                <a:solidFill>
                  <a:schemeClr val="tx1"/>
                </a:solidFill>
                <a:hlinkClick r:id="rId4"/>
              </a:rPr>
              <a:t>fzs.ujep.cz/cs/prikazy-dekana</a:t>
            </a:r>
            <a:endParaRPr lang="cs-CZ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4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1801</TotalTime>
  <Words>633</Words>
  <Application>Microsoft Office PowerPoint</Application>
  <PresentationFormat>Širokoúhlá obrazovka</PresentationFormat>
  <Paragraphs>157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Trebuchet MS</vt:lpstr>
      <vt:lpstr>Wingdings</vt:lpstr>
      <vt:lpstr>Wingdings 3</vt:lpstr>
      <vt:lpstr>Fazeta</vt:lpstr>
      <vt:lpstr>Prezentace aplikace PowerPoint</vt:lpstr>
      <vt:lpstr>Prezentace aplikace PowerPoint</vt:lpstr>
      <vt:lpstr>VEDENÍ FZS</vt:lpstr>
      <vt:lpstr>VEDENÍ STUDIJNÍCH PROGRAMŮ</vt:lpstr>
      <vt:lpstr>Prezentace aplikace PowerPoint</vt:lpstr>
      <vt:lpstr>CO NEVYŘIZUJE STUDIJNÍ ODDĚLENÍ</vt:lpstr>
      <vt:lpstr>Prezentace aplikace PowerPoint</vt:lpstr>
      <vt:lpstr>DŮLEŽITÉ KONTAKTY</vt:lpstr>
      <vt:lpstr>DOKUMENTY</vt:lpstr>
      <vt:lpstr>Prezentace aplikace PowerPoint</vt:lpstr>
      <vt:lpstr>SMĚRNICE DĚKANA</vt:lpstr>
      <vt:lpstr>ŽÁDOSTI STUDENTA</vt:lpstr>
      <vt:lpstr>POTVRZENÍ O STUDIU</vt:lpstr>
      <vt:lpstr>ELEKTRONICKÝ ZÁPIS PŘEDMĚTŮ</vt:lpstr>
      <vt:lpstr>STUDIJNÍ A ZKUŠEBNÍ ŘÁD UJEP</vt:lpstr>
      <vt:lpstr>DŮLEŽITÉ INFORMACE</vt:lpstr>
      <vt:lpstr>Přejeme vám hodně úspěchů ve studiu!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fialovaa</dc:creator>
  <cp:lastModifiedBy>machalousovak</cp:lastModifiedBy>
  <cp:revision>45</cp:revision>
  <cp:lastPrinted>2022-09-30T09:38:44Z</cp:lastPrinted>
  <dcterms:created xsi:type="dcterms:W3CDTF">2022-08-24T07:30:04Z</dcterms:created>
  <dcterms:modified xsi:type="dcterms:W3CDTF">2022-09-30T09:40:34Z</dcterms:modified>
</cp:coreProperties>
</file>