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72" r:id="rId3"/>
    <p:sldId id="274" r:id="rId4"/>
    <p:sldId id="273" r:id="rId5"/>
    <p:sldId id="275" r:id="rId6"/>
    <p:sldId id="278" r:id="rId7"/>
    <p:sldId id="276" r:id="rId8"/>
    <p:sldId id="277" r:id="rId9"/>
    <p:sldId id="281" r:id="rId10"/>
    <p:sldId id="279" r:id="rId11"/>
    <p:sldId id="280" r:id="rId12"/>
    <p:sldId id="282" r:id="rId13"/>
    <p:sldId id="283" r:id="rId14"/>
    <p:sldId id="284" r:id="rId15"/>
    <p:sldId id="28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180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6B30E0-1AA9-492A-903A-0BBDD5D5BCE5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E4542C-5CD4-4FC5-BBBA-D56C7F7D3B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320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64DE79-268F-4C1A-8933-263129D2AF90}" type="datetimeFigureOut">
              <a:rPr lang="en-US" smtClean="0"/>
              <a:pPr/>
              <a:t>10/1/2022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883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6B30E0-1AA9-492A-903A-0BBDD5D5BCE5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E4542C-5CD4-4FC5-BBBA-D56C7F7D3B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155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6B30E0-1AA9-492A-903A-0BBDD5D5BCE5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E4542C-5CD4-4FC5-BBBA-D56C7F7D3B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727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6B30E0-1AA9-492A-903A-0BBDD5D5BCE5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E4542C-5CD4-4FC5-BBBA-D56C7F7D3B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926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6B30E0-1AA9-492A-903A-0BBDD5D5BCE5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E4542C-5CD4-4FC5-BBBA-D56C7F7D3B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35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6B30E0-1AA9-492A-903A-0BBDD5D5BCE5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E4542C-5CD4-4FC5-BBBA-D56C7F7D3B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277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6B30E0-1AA9-492A-903A-0BBDD5D5BCE5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E4542C-5CD4-4FC5-BBBA-D56C7F7D3B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446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6B30E0-1AA9-492A-903A-0BBDD5D5BCE5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E4542C-5CD4-4FC5-BBBA-D56C7F7D3B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230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6B30E0-1AA9-492A-903A-0BBDD5D5BCE5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E4542C-5CD4-4FC5-BBBA-D56C7F7D3B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390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36B30E0-1AA9-492A-903A-0BBDD5D5BCE5}" type="datetimeFigureOut">
              <a:rPr lang="en-US" smtClean="0"/>
              <a:pPr/>
              <a:t>10/1/2022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0E4542C-5CD4-4FC5-BBBA-D56C7F7D3B5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948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C527B309-195F-4395-8B2B-C5C47C5A0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59"/>
          <a:stretch/>
        </p:blipFill>
        <p:spPr>
          <a:xfrm rot="16200000" flipH="1">
            <a:off x="6024309" y="453655"/>
            <a:ext cx="199502" cy="12609188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2287" y="204363"/>
            <a:ext cx="2919713" cy="111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046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1820486" y="2360815"/>
            <a:ext cx="878655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/>
              <a:t>ZAHÁJENÍ AR pro studenty 1. r</a:t>
            </a:r>
          </a:p>
          <a:p>
            <a:pPr algn="ctr"/>
            <a:r>
              <a:rPr lang="cs-CZ" sz="2800" b="1" dirty="0"/>
              <a:t>Jan Povolný</a:t>
            </a:r>
          </a:p>
        </p:txBody>
      </p:sp>
    </p:spTree>
    <p:extLst>
      <p:ext uri="{BB962C8B-B14F-4D97-AF65-F5344CB8AC3E}">
        <p14:creationId xmlns:p14="http://schemas.microsoft.com/office/powerpoint/2010/main" val="1536737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40573" y="249382"/>
            <a:ext cx="8786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/>
              <a:t>WEBOVÉ STRÁNKY FAKULTY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440571" y="1615440"/>
            <a:ext cx="1127206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solidFill>
                  <a:srgbClr val="002060"/>
                </a:solidFill>
              </a:rPr>
              <a:t>Web: fzs.ujep.cz</a:t>
            </a:r>
            <a:endParaRPr lang="en-US" sz="4000" b="1" dirty="0">
              <a:solidFill>
                <a:srgbClr val="002060"/>
              </a:solidFill>
            </a:endParaRPr>
          </a:p>
          <a:p>
            <a:endParaRPr lang="en-US" sz="2800" b="1" dirty="0"/>
          </a:p>
          <a:p>
            <a:pPr marL="457200" indent="-457200">
              <a:buFontTx/>
              <a:buChar char="-"/>
            </a:pPr>
            <a:r>
              <a:rPr lang="cs-CZ" sz="2800" dirty="0"/>
              <a:t>Základní informace o fakulty jak pro studenty</a:t>
            </a:r>
          </a:p>
          <a:p>
            <a:pPr marL="457200" indent="-457200">
              <a:buFontTx/>
              <a:buChar char="-"/>
            </a:pPr>
            <a:r>
              <a:rPr lang="cs-CZ" sz="2800" b="1" dirty="0"/>
              <a:t>Rozdělovník na další systémy zmíněné dále </a:t>
            </a:r>
            <a:r>
              <a:rPr lang="cs-CZ" sz="2800" dirty="0"/>
              <a:t>(horní lišta)</a:t>
            </a:r>
          </a:p>
          <a:p>
            <a:pPr marL="457200" indent="-457200">
              <a:buFontTx/>
              <a:buChar char="-"/>
            </a:pPr>
            <a:r>
              <a:rPr lang="cs-CZ" sz="2800" b="1" dirty="0"/>
              <a:t>Důležité informace z kateder</a:t>
            </a:r>
          </a:p>
          <a:p>
            <a:pPr marL="457200" indent="-457200">
              <a:buFontTx/>
              <a:buChar char="-"/>
            </a:pPr>
            <a:r>
              <a:rPr lang="cs-CZ" sz="2800" b="1" dirty="0"/>
              <a:t>Aktuální rozvrhové změny na katedrách</a:t>
            </a:r>
          </a:p>
          <a:p>
            <a:pPr marL="457200" indent="-457200">
              <a:buFontTx/>
              <a:buChar char="-"/>
            </a:pPr>
            <a:r>
              <a:rPr lang="cs-CZ" sz="2800" dirty="0"/>
              <a:t>Informace o možnostech online výuky s návody (</a:t>
            </a:r>
            <a:r>
              <a:rPr lang="cs-CZ" sz="2800" dirty="0" err="1"/>
              <a:t>Moodle</a:t>
            </a:r>
            <a:r>
              <a:rPr lang="cs-CZ" sz="2800" dirty="0"/>
              <a:t>, BBB)</a:t>
            </a:r>
          </a:p>
          <a:p>
            <a:pPr marL="457200" indent="-457200">
              <a:buFontTx/>
              <a:buChar char="-"/>
            </a:pPr>
            <a:r>
              <a:rPr lang="cs-CZ" sz="2800" dirty="0"/>
              <a:t>Informace o fakultních akcích a výzvách, případně doplňkových kurzech</a:t>
            </a:r>
          </a:p>
          <a:p>
            <a:pPr marL="457200" indent="-457200">
              <a:buFontTx/>
              <a:buChar char="-"/>
            </a:pPr>
            <a:r>
              <a:rPr lang="cs-CZ" sz="2800" b="1" dirty="0">
                <a:solidFill>
                  <a:srgbClr val="FF0000"/>
                </a:solidFill>
              </a:rPr>
              <a:t>Kontakty na vyučující včetně konzultačních hodin</a:t>
            </a:r>
          </a:p>
          <a:p>
            <a:pPr marL="457200" indent="-457200">
              <a:buFontTx/>
              <a:buChar char="-"/>
            </a:pPr>
            <a:endParaRPr lang="cs-CZ" sz="2800" dirty="0"/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824205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40573" y="249382"/>
            <a:ext cx="8786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/>
              <a:t>JEDNOTNÉ PŘIHLÁŠENÍ - </a:t>
            </a:r>
            <a:r>
              <a:rPr lang="cs-CZ" sz="4800" b="1" dirty="0" err="1"/>
              <a:t>EduID</a:t>
            </a:r>
            <a:endParaRPr lang="cs-CZ" sz="4800" b="1" dirty="0"/>
          </a:p>
        </p:txBody>
      </p:sp>
      <p:sp>
        <p:nvSpPr>
          <p:cNvPr id="3" name="TextovéPole 2"/>
          <p:cNvSpPr txBox="1"/>
          <p:nvPr/>
        </p:nvSpPr>
        <p:spPr>
          <a:xfrm>
            <a:off x="440571" y="1615440"/>
            <a:ext cx="11272061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solidFill>
                  <a:srgbClr val="002060"/>
                </a:solidFill>
              </a:rPr>
              <a:t>Web: </a:t>
            </a:r>
            <a:r>
              <a:rPr lang="en-US" sz="4000" b="1" dirty="0">
                <a:solidFill>
                  <a:srgbClr val="002060"/>
                </a:solidFill>
              </a:rPr>
              <a:t>id.ujep.cz</a:t>
            </a:r>
          </a:p>
          <a:p>
            <a:endParaRPr lang="en-US" sz="2800" b="1" dirty="0"/>
          </a:p>
          <a:p>
            <a:pPr marL="457200" indent="-457200">
              <a:buFontTx/>
              <a:buChar char="-"/>
            </a:pPr>
            <a:r>
              <a:rPr lang="cs-CZ" sz="2800" dirty="0"/>
              <a:t>Při přijetí na UJEP dostanete přístupové údaje </a:t>
            </a:r>
            <a:r>
              <a:rPr lang="cs-CZ" sz="2800" dirty="0" err="1"/>
              <a:t>EduID</a:t>
            </a:r>
            <a:endParaRPr lang="cs-CZ" sz="2800" dirty="0"/>
          </a:p>
          <a:p>
            <a:pPr marL="457200" indent="-457200">
              <a:buFontTx/>
              <a:buChar char="-"/>
            </a:pPr>
            <a:endParaRPr lang="cs-CZ" sz="2800" dirty="0"/>
          </a:p>
          <a:p>
            <a:r>
              <a:rPr lang="cs-CZ" sz="2800" dirty="0" err="1"/>
              <a:t>Login</a:t>
            </a:r>
            <a:r>
              <a:rPr lang="cs-CZ" sz="2800" dirty="0"/>
              <a:t>: </a:t>
            </a:r>
            <a:r>
              <a:rPr lang="cs-CZ" sz="2800" dirty="0" err="1"/>
              <a:t>stxxxx</a:t>
            </a:r>
            <a:r>
              <a:rPr lang="cs-CZ" sz="2800" dirty="0"/>
              <a:t>			Heslo: </a:t>
            </a:r>
            <a:r>
              <a:rPr lang="cs-CZ" sz="2800" dirty="0" err="1"/>
              <a:t>xrodnecislo</a:t>
            </a:r>
            <a:endParaRPr lang="cs-CZ" sz="2800" dirty="0"/>
          </a:p>
          <a:p>
            <a:endParaRPr lang="cs-CZ" sz="2800" dirty="0"/>
          </a:p>
          <a:p>
            <a:r>
              <a:rPr lang="cs-CZ" sz="2800" b="1" dirty="0"/>
              <a:t>Nutné dodržet malá a velká písmena</a:t>
            </a:r>
            <a:r>
              <a:rPr lang="en-US" sz="2800" b="1" dirty="0"/>
              <a:t>!</a:t>
            </a:r>
            <a:endParaRPr lang="cs-CZ" sz="2800" b="1" dirty="0"/>
          </a:p>
          <a:p>
            <a:endParaRPr lang="cs-CZ" sz="2800" b="1" dirty="0"/>
          </a:p>
          <a:p>
            <a:r>
              <a:rPr lang="cs-CZ" sz="2800" dirty="0"/>
              <a:t>- Tyto údaje ke možné změnit na webu id.ujep.cz a slouží k přihlášení do všech důležitých systémů (STAG, MOODLE) </a:t>
            </a:r>
            <a:r>
              <a:rPr lang="cs-CZ" sz="2800" b="1" dirty="0"/>
              <a:t>vyjma WIFI EDUROAM (viz dále)</a:t>
            </a:r>
          </a:p>
          <a:p>
            <a:pPr marL="457200" indent="-457200">
              <a:buFontTx/>
              <a:buChar char="-"/>
            </a:pPr>
            <a:endParaRPr lang="cs-CZ" sz="2800" dirty="0"/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894306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40573" y="249382"/>
            <a:ext cx="8786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/>
              <a:t>STUDIJNÍ AGENDA - STAG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440571" y="1615440"/>
            <a:ext cx="11272061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solidFill>
                  <a:srgbClr val="002060"/>
                </a:solidFill>
              </a:rPr>
              <a:t>Web: </a:t>
            </a:r>
            <a:r>
              <a:rPr lang="cs-CZ" sz="4000" b="1" dirty="0" err="1">
                <a:solidFill>
                  <a:srgbClr val="002060"/>
                </a:solidFill>
              </a:rPr>
              <a:t>stag</a:t>
            </a:r>
            <a:r>
              <a:rPr lang="en-US" sz="4000" b="1" dirty="0">
                <a:solidFill>
                  <a:srgbClr val="002060"/>
                </a:solidFill>
              </a:rPr>
              <a:t>.ujep.cz</a:t>
            </a:r>
          </a:p>
          <a:p>
            <a:endParaRPr lang="en-US" sz="2800" b="1" dirty="0"/>
          </a:p>
          <a:p>
            <a:pPr marL="457200" indent="-457200">
              <a:buFontTx/>
              <a:buChar char="-"/>
            </a:pPr>
            <a:r>
              <a:rPr lang="cs-CZ" sz="2800" dirty="0"/>
              <a:t>Přihlášení do STAG pomocí </a:t>
            </a:r>
            <a:r>
              <a:rPr lang="cs-CZ" sz="2800" dirty="0" err="1"/>
              <a:t>EduID</a:t>
            </a:r>
            <a:endParaRPr lang="cs-CZ" sz="2800" dirty="0"/>
          </a:p>
          <a:p>
            <a:pPr marL="457200" indent="-457200">
              <a:buFontTx/>
              <a:buChar char="-"/>
            </a:pPr>
            <a:r>
              <a:rPr lang="cs-CZ" sz="2800" dirty="0"/>
              <a:t>Přehled zapsaných předmětů ke studiu s odkazem na </a:t>
            </a:r>
            <a:r>
              <a:rPr lang="cs-CZ" sz="2800" dirty="0" err="1"/>
              <a:t>Moodle</a:t>
            </a:r>
            <a:r>
              <a:rPr lang="cs-CZ" sz="2800" dirty="0"/>
              <a:t> (pokud existuje) </a:t>
            </a:r>
          </a:p>
          <a:p>
            <a:pPr marL="457200" indent="-457200">
              <a:buFontTx/>
              <a:buChar char="-"/>
            </a:pPr>
            <a:r>
              <a:rPr lang="cs-CZ" sz="2800" dirty="0"/>
              <a:t>Zobrazení aktuálního rozvrhu</a:t>
            </a:r>
          </a:p>
          <a:p>
            <a:pPr marL="457200" indent="-457200">
              <a:buFontTx/>
              <a:buChar char="-"/>
            </a:pPr>
            <a:r>
              <a:rPr lang="cs-CZ" sz="2800" dirty="0"/>
              <a:t>Možnost přihlašování na termíny zápočtů a zkoušek</a:t>
            </a:r>
          </a:p>
          <a:p>
            <a:pPr marL="457200" indent="-457200">
              <a:buFontTx/>
              <a:buChar char="-"/>
            </a:pPr>
            <a:r>
              <a:rPr lang="cs-CZ" sz="2800" dirty="0"/>
              <a:t>Přehled o splnění zápočtů a zkoušek včetně počtu kreditů</a:t>
            </a:r>
          </a:p>
          <a:p>
            <a:pPr marL="457200" indent="-457200">
              <a:buFontTx/>
              <a:buChar char="-"/>
            </a:pPr>
            <a:endParaRPr lang="cs-CZ" sz="2800" dirty="0"/>
          </a:p>
          <a:p>
            <a:endParaRPr lang="cs-CZ" sz="28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EA757B8-3904-40C5-8509-20339A5A94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506" y="3602183"/>
            <a:ext cx="772831" cy="41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471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40573" y="249382"/>
            <a:ext cx="8786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/>
              <a:t>LMS MOODLE – podpora výuky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440571" y="1615440"/>
            <a:ext cx="11446629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solidFill>
                  <a:srgbClr val="002060"/>
                </a:solidFill>
              </a:rPr>
              <a:t>Web: </a:t>
            </a:r>
            <a:r>
              <a:rPr lang="cs-CZ" sz="4000" b="1" dirty="0" err="1">
                <a:solidFill>
                  <a:srgbClr val="002060"/>
                </a:solidFill>
              </a:rPr>
              <a:t>moodle.fzs</a:t>
            </a:r>
            <a:r>
              <a:rPr lang="en-US" sz="4000" b="1" dirty="0">
                <a:solidFill>
                  <a:srgbClr val="002060"/>
                </a:solidFill>
              </a:rPr>
              <a:t>.ujep.cz</a:t>
            </a:r>
          </a:p>
          <a:p>
            <a:endParaRPr lang="en-US" sz="2800" b="1" dirty="0"/>
          </a:p>
          <a:p>
            <a:pPr marL="457200" indent="-457200">
              <a:buFontTx/>
              <a:buChar char="-"/>
            </a:pPr>
            <a:r>
              <a:rPr lang="cs-CZ" sz="2800" dirty="0"/>
              <a:t>Přihlášení pomocí </a:t>
            </a:r>
            <a:r>
              <a:rPr lang="cs-CZ" sz="2800" dirty="0" err="1"/>
              <a:t>EduID</a:t>
            </a:r>
            <a:r>
              <a:rPr lang="cs-CZ" sz="2800" dirty="0"/>
              <a:t> nebo přímo ze STAG pomocí</a:t>
            </a:r>
          </a:p>
          <a:p>
            <a:pPr marL="457200" indent="-457200">
              <a:buFontTx/>
              <a:buChar char="-"/>
            </a:pPr>
            <a:r>
              <a:rPr lang="cs-CZ" sz="2800" b="1" dirty="0"/>
              <a:t>Základní nástroj pro podporu všech typů výuky (prezenční, </a:t>
            </a:r>
            <a:r>
              <a:rPr lang="cs-CZ" sz="2800" b="1" dirty="0" err="1"/>
              <a:t>online,kombi</a:t>
            </a:r>
            <a:r>
              <a:rPr lang="cs-CZ" sz="2800" b="1" dirty="0"/>
              <a:t>)</a:t>
            </a:r>
          </a:p>
          <a:p>
            <a:pPr marL="457200" indent="-457200">
              <a:buFontTx/>
              <a:buChar char="-"/>
            </a:pPr>
            <a:r>
              <a:rPr lang="cs-CZ" sz="2800" dirty="0"/>
              <a:t>Každý předmět=kurz obsahuje informace a podmínky pro udělení zápočtů a zkoušek</a:t>
            </a:r>
          </a:p>
          <a:p>
            <a:pPr marL="457200" indent="-457200">
              <a:buFontTx/>
              <a:buChar char="-"/>
            </a:pPr>
            <a:r>
              <a:rPr lang="cs-CZ" sz="2800" dirty="0"/>
              <a:t>Dostupné interaktivní i pasivní studijní materiály</a:t>
            </a:r>
          </a:p>
          <a:p>
            <a:pPr marL="457200" indent="-457200">
              <a:buFontTx/>
              <a:buChar char="-"/>
            </a:pPr>
            <a:r>
              <a:rPr lang="cs-CZ" sz="2800" dirty="0"/>
              <a:t>Odkazy na online místnosti (videokonference) včetně nahrávek</a:t>
            </a:r>
          </a:p>
          <a:p>
            <a:pPr marL="457200" indent="-457200">
              <a:buFontTx/>
              <a:buChar char="-"/>
            </a:pPr>
            <a:r>
              <a:rPr lang="cs-CZ" sz="2800" dirty="0"/>
              <a:t>Možnost online konzultace, pokud ji nabídne vyučující</a:t>
            </a:r>
          </a:p>
          <a:p>
            <a:r>
              <a:rPr lang="cs-CZ" sz="2800" dirty="0"/>
              <a:t> </a:t>
            </a:r>
          </a:p>
          <a:p>
            <a:pPr marL="457200" indent="-457200">
              <a:buFontTx/>
              <a:buChar char="-"/>
            </a:pPr>
            <a:endParaRPr lang="cs-CZ" sz="2800" dirty="0"/>
          </a:p>
          <a:p>
            <a:endParaRPr lang="cs-CZ" sz="28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EA757B8-3904-40C5-8509-20339A5A94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870" y="2704409"/>
            <a:ext cx="772831" cy="41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368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40573" y="249382"/>
            <a:ext cx="8786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/>
              <a:t>LMS MOODLE – podpora výuky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440571" y="1615440"/>
            <a:ext cx="1144662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solidFill>
                  <a:srgbClr val="002060"/>
                </a:solidFill>
              </a:rPr>
              <a:t>Web: </a:t>
            </a:r>
            <a:r>
              <a:rPr lang="cs-CZ" sz="4000" b="1" dirty="0" err="1">
                <a:solidFill>
                  <a:srgbClr val="002060"/>
                </a:solidFill>
              </a:rPr>
              <a:t>moodle.fzs</a:t>
            </a:r>
            <a:r>
              <a:rPr lang="en-US" sz="4000" b="1" dirty="0">
                <a:solidFill>
                  <a:srgbClr val="002060"/>
                </a:solidFill>
              </a:rPr>
              <a:t>.ujep.cz</a:t>
            </a:r>
          </a:p>
          <a:p>
            <a:endParaRPr lang="en-US" sz="2800" b="1" dirty="0"/>
          </a:p>
          <a:p>
            <a:pPr marL="457200" indent="-457200">
              <a:buFontTx/>
              <a:buChar char="-"/>
            </a:pPr>
            <a:r>
              <a:rPr lang="cs-CZ" sz="2800" dirty="0"/>
              <a:t>LMS </a:t>
            </a:r>
            <a:r>
              <a:rPr lang="cs-CZ" sz="2800" dirty="0" err="1"/>
              <a:t>Moodle</a:t>
            </a:r>
            <a:r>
              <a:rPr lang="cs-CZ" sz="2800" dirty="0"/>
              <a:t> je plně propojen se systémem STAG, pokud tedy u vašeho předmětu ve STAG uvidíte tento symbol,          znamená to, že pro tento předmět existuje předmět/kurz v LMS </a:t>
            </a:r>
            <a:r>
              <a:rPr lang="cs-CZ" sz="2800" dirty="0" err="1"/>
              <a:t>Moodle</a:t>
            </a:r>
            <a:r>
              <a:rPr lang="cs-CZ" sz="2800" dirty="0"/>
              <a:t> a pouhým poklepáním na tento symbol se do tohoto předmětu dostanete</a:t>
            </a:r>
          </a:p>
          <a:p>
            <a:pPr marL="457200" indent="-457200">
              <a:buFontTx/>
              <a:buChar char="-"/>
            </a:pPr>
            <a:r>
              <a:rPr lang="cs-CZ" sz="2800" dirty="0"/>
              <a:t>Není nutné se do předmětu zapisovat, vždy jste zapsáni automaticky do všech předmětů/kurzů v LMS </a:t>
            </a:r>
            <a:r>
              <a:rPr lang="cs-CZ" sz="2800" dirty="0" err="1"/>
              <a:t>Moodle</a:t>
            </a:r>
            <a:r>
              <a:rPr lang="cs-CZ" sz="2800" dirty="0"/>
              <a:t> stejně jako ve STAG</a:t>
            </a:r>
          </a:p>
          <a:p>
            <a:r>
              <a:rPr lang="cs-CZ" sz="2800" dirty="0"/>
              <a:t> </a:t>
            </a:r>
          </a:p>
          <a:p>
            <a:pPr marL="457200" indent="-457200">
              <a:buFontTx/>
              <a:buChar char="-"/>
            </a:pPr>
            <a:endParaRPr lang="cs-CZ" sz="2800" dirty="0"/>
          </a:p>
          <a:p>
            <a:endParaRPr lang="cs-CZ" sz="2800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9EA757B8-3904-40C5-8509-20339A5A94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127" y="3144983"/>
            <a:ext cx="772831" cy="41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046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40573" y="249382"/>
            <a:ext cx="8786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/>
              <a:t>BBB– online videokonference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440571" y="1615440"/>
            <a:ext cx="1144662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solidFill>
                  <a:srgbClr val="002060"/>
                </a:solidFill>
              </a:rPr>
              <a:t>Web: blue</a:t>
            </a:r>
            <a:r>
              <a:rPr lang="en-US" sz="4000" b="1" dirty="0">
                <a:solidFill>
                  <a:srgbClr val="002060"/>
                </a:solidFill>
              </a:rPr>
              <a:t>.ujep.cz</a:t>
            </a:r>
          </a:p>
          <a:p>
            <a:endParaRPr lang="en-US" sz="2800" b="1" dirty="0"/>
          </a:p>
          <a:p>
            <a:pPr marL="457200" indent="-457200">
              <a:buFontTx/>
              <a:buChar char="-"/>
            </a:pPr>
            <a:r>
              <a:rPr lang="cs-CZ" sz="2800" b="1" dirty="0">
                <a:solidFill>
                  <a:srgbClr val="FF0000"/>
                </a:solidFill>
              </a:rPr>
              <a:t>Student si nezakládá a ani se nijak nepřihlašuje na server blue.ujep.cz</a:t>
            </a:r>
          </a:p>
          <a:p>
            <a:pPr marL="457200" indent="-457200">
              <a:buFontTx/>
              <a:buChar char="-"/>
            </a:pPr>
            <a:r>
              <a:rPr lang="cs-CZ" sz="2800" dirty="0"/>
              <a:t>Informace o místnostech a připojení do nich obdržíte prostřednictvím LMS </a:t>
            </a:r>
            <a:r>
              <a:rPr lang="cs-CZ" sz="2800" dirty="0" err="1"/>
              <a:t>Moodle</a:t>
            </a:r>
            <a:r>
              <a:rPr lang="cs-CZ" sz="2800" dirty="0"/>
              <a:t> u daného předmětu/kurzu, případně přímo od vyučujícího ve formě pozvánky</a:t>
            </a:r>
          </a:p>
          <a:p>
            <a:r>
              <a:rPr lang="cs-CZ" sz="2800" dirty="0"/>
              <a:t> </a:t>
            </a:r>
          </a:p>
          <a:p>
            <a:pPr marL="457200" indent="-457200">
              <a:buFontTx/>
              <a:buChar char="-"/>
            </a:pPr>
            <a:endParaRPr lang="cs-CZ" sz="2800" dirty="0"/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423616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40573" y="249382"/>
            <a:ext cx="8786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/>
              <a:t>BOZP – praxe v MNUL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440571" y="1615440"/>
            <a:ext cx="1144662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solidFill>
                  <a:srgbClr val="002060"/>
                </a:solidFill>
              </a:rPr>
              <a:t>Web: moodle.fzs.ujep.cz</a:t>
            </a:r>
            <a:endParaRPr lang="en-US" sz="4000" b="1" dirty="0">
              <a:solidFill>
                <a:srgbClr val="002060"/>
              </a:solidFill>
            </a:endParaRPr>
          </a:p>
          <a:p>
            <a:endParaRPr lang="en-US" sz="2800" b="1" dirty="0"/>
          </a:p>
          <a:p>
            <a:pPr marL="457200" indent="-457200">
              <a:buFontTx/>
              <a:buChar char="-"/>
            </a:pPr>
            <a:r>
              <a:rPr lang="cs-CZ" sz="2800" dirty="0"/>
              <a:t>Přihlášení pomocí </a:t>
            </a:r>
            <a:r>
              <a:rPr lang="cs-CZ" sz="2800" dirty="0" err="1"/>
              <a:t>EduID</a:t>
            </a:r>
            <a:r>
              <a:rPr lang="cs-CZ" sz="2800" dirty="0"/>
              <a:t> </a:t>
            </a:r>
          </a:p>
          <a:p>
            <a:pPr marL="457200" indent="-457200">
              <a:buFontTx/>
              <a:buChar char="-"/>
            </a:pPr>
            <a:r>
              <a:rPr lang="cs-CZ" sz="2800" dirty="0"/>
              <a:t>Pro absolvování praxe je nutné, abyste před nástupem na praxi absolvovali kurz BOZP v systému LMS </a:t>
            </a:r>
            <a:r>
              <a:rPr lang="cs-CZ" sz="2800" dirty="0" err="1"/>
              <a:t>Moodle</a:t>
            </a:r>
            <a:endParaRPr lang="cs-CZ" sz="2800" dirty="0"/>
          </a:p>
          <a:p>
            <a:pPr marL="457200" indent="-457200">
              <a:buFontTx/>
              <a:buChar char="-"/>
            </a:pPr>
            <a:r>
              <a:rPr lang="cs-CZ" sz="2800" dirty="0"/>
              <a:t>Kurz najdete v sekci KZ/MNUL po přihlášení</a:t>
            </a:r>
          </a:p>
          <a:p>
            <a:pPr marL="457200" indent="-457200">
              <a:buFontTx/>
              <a:buChar char="-"/>
            </a:pPr>
            <a:r>
              <a:rPr lang="cs-CZ" sz="2800" dirty="0"/>
              <a:t>Do kurzu se může volně zapsat každý student, dále pak postupujte dle pokynů </a:t>
            </a:r>
          </a:p>
          <a:p>
            <a:pPr marL="457200" indent="-457200">
              <a:buFontTx/>
              <a:buChar char="-"/>
            </a:pPr>
            <a:r>
              <a:rPr lang="cs-CZ" sz="2800" b="1" dirty="0">
                <a:solidFill>
                  <a:srgbClr val="FF0000"/>
                </a:solidFill>
              </a:rPr>
              <a:t>výsledkem vašeho snažení musí být VYPLNĚNÝ, PODEPSANÝ a NASKENOVANÝ dokument, který vložíte do </a:t>
            </a:r>
            <a:r>
              <a:rPr lang="cs-CZ" sz="2800" b="1" dirty="0" err="1">
                <a:solidFill>
                  <a:srgbClr val="FF0000"/>
                </a:solidFill>
              </a:rPr>
              <a:t>Moodle</a:t>
            </a:r>
            <a:r>
              <a:rPr lang="cs-CZ" sz="2800" b="1" dirty="0">
                <a:solidFill>
                  <a:srgbClr val="FF0000"/>
                </a:solidFill>
              </a:rPr>
              <a:t> – viz  pokyny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521475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40573" y="249382"/>
            <a:ext cx="8786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/>
              <a:t>STUDENTSKÝ EMAIL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440571" y="1615440"/>
            <a:ext cx="1144662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solidFill>
                  <a:srgbClr val="002060"/>
                </a:solidFill>
              </a:rPr>
              <a:t>Web: students.ujep.cz</a:t>
            </a:r>
            <a:endParaRPr lang="en-US" sz="4000" b="1" dirty="0">
              <a:solidFill>
                <a:srgbClr val="002060"/>
              </a:solidFill>
            </a:endParaRPr>
          </a:p>
          <a:p>
            <a:endParaRPr lang="en-US" sz="2800" b="1" dirty="0"/>
          </a:p>
          <a:p>
            <a:pPr marL="457200" indent="-457200">
              <a:buFontTx/>
              <a:buChar char="-"/>
            </a:pPr>
            <a:r>
              <a:rPr lang="cs-CZ" sz="2800" dirty="0"/>
              <a:t>Přihlášení pomocí </a:t>
            </a:r>
            <a:r>
              <a:rPr lang="cs-CZ" sz="2800" dirty="0" err="1"/>
              <a:t>EduID</a:t>
            </a:r>
            <a:r>
              <a:rPr lang="cs-CZ" sz="2800" dirty="0"/>
              <a:t> </a:t>
            </a:r>
          </a:p>
          <a:p>
            <a:pPr marL="457200" indent="-457200">
              <a:buFontTx/>
              <a:buChar char="-"/>
            </a:pPr>
            <a:r>
              <a:rPr lang="cs-CZ" sz="2800" dirty="0"/>
              <a:t>Tento email je jako základní uvedený ve STAG, je možné jej změnit, případně si na výše uvedené adrese nastavit přesměrování</a:t>
            </a:r>
          </a:p>
          <a:p>
            <a:pPr marL="457200" indent="-457200">
              <a:buFontTx/>
              <a:buChar char="-"/>
            </a:pPr>
            <a:r>
              <a:rPr lang="cs-CZ" sz="2800" b="1" dirty="0"/>
              <a:t>Tento email slouží k registrace do Microsoft Office365 účtu a je nutné v něm potvrdit tuto registraci, poté máte u takto vytvořeného MS účtu možnost </a:t>
            </a:r>
            <a:r>
              <a:rPr lang="cs-CZ" sz="2800" b="1"/>
              <a:t>využívat POUZE webové </a:t>
            </a:r>
            <a:r>
              <a:rPr lang="cs-CZ" sz="2800" b="1" dirty="0"/>
              <a:t>aplikace Office365 po celou dobu studia</a:t>
            </a:r>
          </a:p>
          <a:p>
            <a:pPr marL="457200" indent="-457200">
              <a:buFontTx/>
              <a:buChar char="-"/>
            </a:pPr>
            <a:endParaRPr lang="cs-CZ" sz="2800" dirty="0"/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53389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40573" y="249382"/>
            <a:ext cx="8786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/>
              <a:t>WIFI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440571" y="1615440"/>
            <a:ext cx="1144662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solidFill>
                  <a:srgbClr val="002060"/>
                </a:solidFill>
              </a:rPr>
              <a:t>Web: eduroam.ujep.cz</a:t>
            </a:r>
            <a:endParaRPr lang="en-US" sz="4000" b="1" dirty="0">
              <a:solidFill>
                <a:srgbClr val="002060"/>
              </a:solidFill>
            </a:endParaRPr>
          </a:p>
          <a:p>
            <a:endParaRPr lang="en-US" sz="2800" b="1" dirty="0"/>
          </a:p>
          <a:p>
            <a:pPr marL="457200" indent="-457200">
              <a:buFontTx/>
              <a:buChar char="-"/>
            </a:pPr>
            <a:r>
              <a:rPr lang="cs-CZ" sz="2800" dirty="0"/>
              <a:t>Pro registraci do sítě EDUROAM (</a:t>
            </a:r>
            <a:r>
              <a:rPr lang="cs-CZ" sz="2800" i="1" dirty="0"/>
              <a:t>WIFI dostupné ve všech budovách UJEP, ale třeba i na jiných veřejných VŠ, nebo např. i na nádraží v Ústí nad Labem nebo Masarykově nemocnici</a:t>
            </a:r>
            <a:r>
              <a:rPr lang="cs-CZ" sz="2800" dirty="0"/>
              <a:t>) </a:t>
            </a:r>
            <a:r>
              <a:rPr lang="cs-CZ" sz="2800" b="1" dirty="0"/>
              <a:t>je nutné vytvořit heslo na webu </a:t>
            </a:r>
            <a:r>
              <a:rPr lang="cs-CZ" sz="2800" b="1" dirty="0">
                <a:solidFill>
                  <a:srgbClr val="002060"/>
                </a:solidFill>
              </a:rPr>
              <a:t>id.ujep.cz</a:t>
            </a:r>
            <a:r>
              <a:rPr lang="cs-CZ" sz="2800" b="1" dirty="0"/>
              <a:t> </a:t>
            </a:r>
            <a:r>
              <a:rPr lang="cs-CZ" sz="2800" dirty="0"/>
              <a:t>(druhá záložka) – </a:t>
            </a:r>
            <a:r>
              <a:rPr lang="cs-CZ" sz="2800" b="1" dirty="0">
                <a:solidFill>
                  <a:srgbClr val="FF0000"/>
                </a:solidFill>
              </a:rPr>
              <a:t>toto heslo je JINÉ, než do STAG nebo </a:t>
            </a:r>
            <a:r>
              <a:rPr lang="cs-CZ" sz="2800" b="1" dirty="0" err="1">
                <a:solidFill>
                  <a:srgbClr val="FF0000"/>
                </a:solidFill>
              </a:rPr>
              <a:t>Moodle</a:t>
            </a:r>
            <a:endParaRPr lang="cs-CZ" sz="2800" b="1" dirty="0">
              <a:solidFill>
                <a:srgbClr val="FF0000"/>
              </a:solidFill>
            </a:endParaRPr>
          </a:p>
          <a:p>
            <a:pPr marL="457200" indent="-457200">
              <a:buFontTx/>
              <a:buChar char="-"/>
            </a:pPr>
            <a:endParaRPr lang="cs-CZ" sz="2800" dirty="0"/>
          </a:p>
          <a:p>
            <a:pPr marL="457200" indent="-457200">
              <a:buFontTx/>
              <a:buChar char="-"/>
            </a:pPr>
            <a:r>
              <a:rPr lang="cs-CZ" sz="2800" dirty="0"/>
              <a:t>Více informací i připojení do sítě EDUROAM najdete na odkazu výše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721460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40573" y="249382"/>
            <a:ext cx="8786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/>
              <a:t>INTERNET NA KOLEJI (drát)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440571" y="1615440"/>
            <a:ext cx="1144662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solidFill>
                  <a:srgbClr val="002060"/>
                </a:solidFill>
              </a:rPr>
              <a:t>Web: kolejnet.ujep.cz</a:t>
            </a:r>
            <a:endParaRPr lang="en-US" sz="4000" b="1" dirty="0">
              <a:solidFill>
                <a:srgbClr val="002060"/>
              </a:solidFill>
            </a:endParaRPr>
          </a:p>
          <a:p>
            <a:endParaRPr lang="en-US" sz="2800" b="1" dirty="0"/>
          </a:p>
          <a:p>
            <a:pPr marL="457200" indent="-457200">
              <a:buFontTx/>
              <a:buChar char="-"/>
            </a:pPr>
            <a:r>
              <a:rPr lang="cs-CZ" sz="2800" dirty="0"/>
              <a:t>Pokud se chcete připojit k drátové LAN na kolejích UJEP, je nutné se na tomto webu zaregistrovat a postupovat dále dle pokynů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950631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40573" y="249382"/>
            <a:ext cx="8786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/>
              <a:t>ZDROJE A KONTAKTY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440571" y="1615440"/>
            <a:ext cx="11446629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000" b="1" dirty="0">
                <a:solidFill>
                  <a:srgbClr val="002060"/>
                </a:solidFill>
              </a:rPr>
              <a:t>Web: ci.ujep.cz</a:t>
            </a:r>
            <a:endParaRPr lang="en-US" sz="4000" b="1" dirty="0">
              <a:solidFill>
                <a:srgbClr val="002060"/>
              </a:solidFill>
            </a:endParaRPr>
          </a:p>
          <a:p>
            <a:endParaRPr lang="en-US" sz="2800" b="1" dirty="0"/>
          </a:p>
          <a:p>
            <a:pPr marL="457200" indent="-457200">
              <a:buFontTx/>
              <a:buChar char="-"/>
            </a:pPr>
            <a:r>
              <a:rPr lang="cs-CZ" sz="2800" dirty="0"/>
              <a:t>Kompletní přehled návodů pro všechny systémy používané na UJEP</a:t>
            </a:r>
          </a:p>
          <a:p>
            <a:endParaRPr lang="cs-CZ" sz="2800" dirty="0"/>
          </a:p>
          <a:p>
            <a:r>
              <a:rPr lang="cs-CZ" sz="4000" b="1" dirty="0">
                <a:solidFill>
                  <a:srgbClr val="002060"/>
                </a:solidFill>
              </a:rPr>
              <a:t>FACEBOOK FZS</a:t>
            </a:r>
          </a:p>
          <a:p>
            <a:r>
              <a:rPr lang="cs-CZ" sz="2800" dirty="0"/>
              <a:t>- Aktuální informace, fotky a videa</a:t>
            </a:r>
          </a:p>
          <a:p>
            <a:r>
              <a:rPr lang="cs-CZ" sz="4000" b="1" dirty="0">
                <a:solidFill>
                  <a:srgbClr val="002060"/>
                </a:solidFill>
              </a:rPr>
              <a:t>YOUTUBE kanál FZS</a:t>
            </a:r>
          </a:p>
          <a:p>
            <a:r>
              <a:rPr lang="cs-CZ" sz="2800" dirty="0"/>
              <a:t>- Návody, zajímavá časosběrná videa z výstavby nové budovy, instruktážní videa atd.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527563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40573" y="249382"/>
            <a:ext cx="8786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/>
              <a:t>ZDROJE A KONTAKTY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440571" y="1615440"/>
            <a:ext cx="1144662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>
                <a:solidFill>
                  <a:srgbClr val="002060"/>
                </a:solidFill>
              </a:rPr>
              <a:t>Centrum informačních technologií FZS (CIT)</a:t>
            </a:r>
          </a:p>
          <a:p>
            <a:endParaRPr lang="cs-CZ" sz="2800" b="1" dirty="0">
              <a:solidFill>
                <a:srgbClr val="002060"/>
              </a:solidFill>
            </a:endParaRPr>
          </a:p>
          <a:p>
            <a:pPr marL="457200" indent="-457200">
              <a:buFontTx/>
              <a:buChar char="-"/>
            </a:pPr>
            <a:r>
              <a:rPr lang="cs-CZ" sz="2800" dirty="0"/>
              <a:t>Zajišťuje provoz všech ICT technologií na fakultě, včetně simulátorů a dalších specializovaných pomůcek</a:t>
            </a:r>
          </a:p>
          <a:p>
            <a:pPr marL="457200" indent="-457200">
              <a:buFontTx/>
              <a:buChar char="-"/>
            </a:pPr>
            <a:endParaRPr lang="cs-CZ" sz="2800" b="1" dirty="0">
              <a:solidFill>
                <a:srgbClr val="002060"/>
              </a:solidFill>
            </a:endParaRPr>
          </a:p>
          <a:p>
            <a:r>
              <a:rPr lang="cs-CZ" sz="2800" b="1" dirty="0"/>
              <a:t>Personální složení CIT</a:t>
            </a:r>
          </a:p>
          <a:p>
            <a:endParaRPr lang="cs-CZ" sz="2800" b="1" dirty="0"/>
          </a:p>
          <a:p>
            <a:r>
              <a:rPr lang="cs-CZ" sz="2800" b="1" dirty="0"/>
              <a:t>Jan Povolný </a:t>
            </a:r>
            <a:r>
              <a:rPr lang="cs-CZ" sz="2800" dirty="0"/>
              <a:t>– vedoucí CIT (jan.povolny@ujep.cz)</a:t>
            </a:r>
          </a:p>
          <a:p>
            <a:r>
              <a:rPr lang="cs-CZ" sz="2800" b="1" dirty="0"/>
              <a:t>David Bárta </a:t>
            </a:r>
            <a:r>
              <a:rPr lang="cs-CZ" sz="2800" dirty="0"/>
              <a:t>– technik ICT (david.barta@ujep.cz)</a:t>
            </a:r>
          </a:p>
          <a:p>
            <a:r>
              <a:rPr lang="cs-CZ" sz="2800" b="1" dirty="0"/>
              <a:t>Nela Kubová </a:t>
            </a:r>
            <a:r>
              <a:rPr lang="cs-CZ" sz="2800" dirty="0"/>
              <a:t>– biomedicínský technik (nela.kubova@ujep.cz)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553233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3538450" y="2734888"/>
            <a:ext cx="8786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/>
              <a:t>VAŠE DOTAZY? </a:t>
            </a:r>
            <a:r>
              <a:rPr lang="cs-CZ" sz="4800" b="1" dirty="0">
                <a:sym typeface="Wingdings" panose="05000000000000000000" pitchFamily="2" charset="2"/>
              </a:rPr>
              <a:t></a:t>
            </a:r>
            <a:endParaRPr lang="cs-CZ" sz="4800" b="1" dirty="0"/>
          </a:p>
        </p:txBody>
      </p:sp>
    </p:spTree>
    <p:extLst>
      <p:ext uri="{BB962C8B-B14F-4D97-AF65-F5344CB8AC3E}">
        <p14:creationId xmlns:p14="http://schemas.microsoft.com/office/powerpoint/2010/main" val="1634227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1959032" y="2502132"/>
            <a:ext cx="87865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800" b="1" dirty="0"/>
              <a:t>DĚKUJI ZA POZORNOST A PŘEJI VÁM VŠE NEJ PŘI STUDIU NA FZS</a:t>
            </a:r>
          </a:p>
        </p:txBody>
      </p:sp>
    </p:spTree>
    <p:extLst>
      <p:ext uri="{BB962C8B-B14F-4D97-AF65-F5344CB8AC3E}">
        <p14:creationId xmlns:p14="http://schemas.microsoft.com/office/powerpoint/2010/main" val="331289346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705</TotalTime>
  <Words>789</Words>
  <Application>Microsoft Office PowerPoint</Application>
  <PresentationFormat>Širokoúhlá obrazovka</PresentationFormat>
  <Paragraphs>97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Povolný Jan</dc:creator>
  <cp:lastModifiedBy>povolny</cp:lastModifiedBy>
  <cp:revision>152</cp:revision>
  <dcterms:created xsi:type="dcterms:W3CDTF">2018-01-21T18:10:30Z</dcterms:created>
  <dcterms:modified xsi:type="dcterms:W3CDTF">2022-10-01T10:19:58Z</dcterms:modified>
</cp:coreProperties>
</file>