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6" r:id="rId3"/>
    <p:sldId id="258" r:id="rId4"/>
    <p:sldId id="275" r:id="rId5"/>
    <p:sldId id="391" r:id="rId6"/>
    <p:sldId id="390" r:id="rId7"/>
    <p:sldId id="389" r:id="rId8"/>
    <p:sldId id="369" r:id="rId9"/>
    <p:sldId id="311" r:id="rId10"/>
    <p:sldId id="392" r:id="rId11"/>
    <p:sldId id="366" r:id="rId12"/>
    <p:sldId id="358" r:id="rId13"/>
    <p:sldId id="347" r:id="rId14"/>
    <p:sldId id="288" r:id="rId15"/>
    <p:sldId id="309" r:id="rId16"/>
    <p:sldId id="387" r:id="rId17"/>
    <p:sldId id="355" r:id="rId18"/>
    <p:sldId id="310" r:id="rId19"/>
    <p:sldId id="334" r:id="rId20"/>
    <p:sldId id="381" r:id="rId21"/>
    <p:sldId id="373" r:id="rId22"/>
    <p:sldId id="290" r:id="rId23"/>
    <p:sldId id="382" r:id="rId24"/>
    <p:sldId id="289" r:id="rId25"/>
    <p:sldId id="292" r:id="rId26"/>
    <p:sldId id="337" r:id="rId27"/>
    <p:sldId id="357" r:id="rId28"/>
    <p:sldId id="280" r:id="rId29"/>
    <p:sldId id="348" r:id="rId30"/>
    <p:sldId id="294" r:id="rId31"/>
    <p:sldId id="359" r:id="rId32"/>
    <p:sldId id="308" r:id="rId33"/>
    <p:sldId id="323" r:id="rId34"/>
    <p:sldId id="351" r:id="rId35"/>
    <p:sldId id="395" r:id="rId36"/>
    <p:sldId id="352" r:id="rId37"/>
    <p:sldId id="317" r:id="rId38"/>
    <p:sldId id="383" r:id="rId39"/>
    <p:sldId id="306" r:id="rId40"/>
    <p:sldId id="349" r:id="rId41"/>
    <p:sldId id="316" r:id="rId42"/>
    <p:sldId id="270" r:id="rId43"/>
    <p:sldId id="328" r:id="rId44"/>
    <p:sldId id="286" r:id="rId4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99" autoAdjust="0"/>
    <p:restoredTop sz="94716" autoAdjust="0"/>
  </p:normalViewPr>
  <p:slideViewPr>
    <p:cSldViewPr>
      <p:cViewPr varScale="1">
        <p:scale>
          <a:sx n="109" d="100"/>
          <a:sy n="109" d="100"/>
        </p:scale>
        <p:origin x="20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9304C-0829-4020-B7CB-2E09AD675CBB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83575-3758-40DF-A8B3-F3AC0D4F74E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0213771"/>
      </p:ext>
    </p:extLst>
  </p:cSld>
  <p:clrMapOvr>
    <a:masterClrMapping/>
  </p:clrMapOvr>
  <p:transition spd="med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A45F2-0651-4A1E-9C67-3C82F2599896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41F3A-30A5-4693-8F0B-A00A9698DF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211194"/>
      </p:ext>
    </p:extLst>
  </p:cSld>
  <p:clrMapOvr>
    <a:masterClrMapping/>
  </p:clrMapOvr>
  <p:transition spd="med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83726-598E-43B3-888E-CAC6274B07F4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3DAFE-67D3-4FB8-AAC4-8A0011EAD0A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179959"/>
      </p:ext>
    </p:extLst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1B070-A145-4D1C-9F54-62DEED4E8A68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57729-4787-497E-96D5-1460092633A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8698073"/>
      </p:ext>
    </p:extLst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BF643-0D85-4136-AC1C-EEA0EA6A656F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2CB32-C2EE-4D0E-9D1E-423DA65707F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9796943"/>
      </p:ext>
    </p:extLst>
  </p:cSld>
  <p:clrMapOvr>
    <a:masterClrMapping/>
  </p:clrMapOvr>
  <p:transition spd="med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1CD99-6423-4E3E-ADCA-55D699AABBF9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1162A-A5A2-4125-A40B-4DDAAA4F577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6231898"/>
      </p:ext>
    </p:extLst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B6526-3C2A-4EEC-91C0-98D830297835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25EC2-CB25-4BDC-8B73-72624F3875B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4000553"/>
      </p:ext>
    </p:extLst>
  </p:cSld>
  <p:clrMapOvr>
    <a:masterClrMapping/>
  </p:clrMapOvr>
  <p:transition spd="med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F193B-5B09-4815-84E4-A29C6B87BD04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CD834-0D9A-49FA-88E4-028F54082E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5039071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572DF-F312-4981-B3F0-C6D44C7494A7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54A71-F8AD-4496-8685-2BA904E3BD6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9496258"/>
      </p:ext>
    </p:extLst>
  </p:cSld>
  <p:clrMapOvr>
    <a:masterClrMapping/>
  </p:clrMapOvr>
  <p:transition spd="med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791F9-D3A6-4E0F-97D9-8A3224FED1AF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055AC-16DC-4915-B4C7-9052ADEBF69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4975547"/>
      </p:ext>
    </p:extLst>
  </p:cSld>
  <p:clrMapOvr>
    <a:masterClrMapping/>
  </p:clrMapOvr>
  <p:transition spd="med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749E9-7A0F-4442-848A-600DEE2952A9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82F43-6504-4D30-A435-6ADDD5949A2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9541687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8AAE63-710E-41A4-9C5B-299A9B11F452}" type="datetimeFigureOut">
              <a:rPr lang="cs-CZ"/>
              <a:pPr>
                <a:defRPr/>
              </a:pPr>
              <a:t>30.09.2022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2B6479-6BE9-444F-A802-EF462A76285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cu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knihovna.ujep.cz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arl.ujep.cz" TargetMode="External"/><Relationship Id="rId2" Type="http://schemas.openxmlformats.org/officeDocument/2006/relationships/hyperlink" Target="knihovna.uje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s-CZ" altLang="cs-CZ" b="1" smtClean="0"/>
              <a:t>Vědecká knihovna UJEP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dirty="0" smtClean="0"/>
              <a:t>Prezentace</a:t>
            </a:r>
            <a:endParaRPr lang="cs-CZ" dirty="0"/>
          </a:p>
        </p:txBody>
      </p:sp>
      <p:pic>
        <p:nvPicPr>
          <p:cNvPr id="205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b="1" smtClean="0"/>
              <a:t>Vědecká knihovna</a:t>
            </a:r>
            <a:endParaRPr lang="cs-CZ" altLang="cs-CZ" smtClean="0"/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3076" name="Picture 2" descr="C:\Users\masekj\Desktop\foto knihovna 2014\IMAG09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9144000" cy="5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Co se dozvíte?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Základní informace o knihovně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8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Jak se stát čtenářem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8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Kde a jak vyhledat knihu k vypůjčení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8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Jaké je vybavení knihovny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8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Jaké akce knihovna pořádá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8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Kde nás najdete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</p:txBody>
      </p:sp>
      <p:pic>
        <p:nvPicPr>
          <p:cNvPr id="4100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smtClean="0"/>
              <a:t>Vědecká knihovna UJEP a její součásti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Vznik </a:t>
            </a:r>
            <a:r>
              <a:rPr lang="cs-CZ" sz="2400" dirty="0" smtClean="0"/>
              <a:t>v roce </a:t>
            </a:r>
            <a:r>
              <a:rPr lang="cs-CZ" sz="2400" dirty="0"/>
              <a:t>2013 (</a:t>
            </a:r>
            <a:r>
              <a:rPr lang="cs-CZ" sz="2400" dirty="0" smtClean="0"/>
              <a:t>ocenění Knihovna roku 2013)</a:t>
            </a: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Registrovaní čtenáři: 5951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Celkem 345 054 svazků, ve volném výběru </a:t>
            </a:r>
            <a:r>
              <a:rPr lang="cs-CZ" sz="2400" dirty="0" smtClean="0"/>
              <a:t>cca 90 </a:t>
            </a:r>
            <a:r>
              <a:rPr lang="cs-CZ" sz="2400" dirty="0"/>
              <a:t>000 (</a:t>
            </a:r>
            <a:r>
              <a:rPr lang="cs-CZ" sz="2400" dirty="0" smtClean="0"/>
              <a:t>knihy, </a:t>
            </a:r>
            <a:r>
              <a:rPr lang="cs-CZ" sz="2400" dirty="0"/>
              <a:t>skripta, časopisy, e-databáze, </a:t>
            </a:r>
            <a:r>
              <a:rPr lang="cs-CZ" sz="2400" dirty="0" smtClean="0"/>
              <a:t>e-knihy atd.)</a:t>
            </a:r>
            <a:endParaRPr lang="cs-CZ" sz="24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Pobočky </a:t>
            </a:r>
            <a:r>
              <a:rPr lang="cs-CZ" sz="2400" b="1" dirty="0"/>
              <a:t>Rakouské knihovny </a:t>
            </a:r>
            <a:r>
              <a:rPr lang="cs-CZ" sz="2400" dirty="0"/>
              <a:t>(RK), </a:t>
            </a:r>
            <a:r>
              <a:rPr lang="cs-CZ" sz="2400" b="1" dirty="0"/>
              <a:t>CEPRONIV </a:t>
            </a:r>
            <a:r>
              <a:rPr lang="cs-CZ" sz="2400" dirty="0"/>
              <a:t>(metodicko-didaktická knihovna), </a:t>
            </a:r>
            <a:r>
              <a:rPr lang="cs-CZ" sz="2400" b="1" dirty="0"/>
              <a:t>Evropského dokumentačního střediska </a:t>
            </a:r>
            <a:r>
              <a:rPr lang="cs-CZ" sz="2400" dirty="0"/>
              <a:t>(EDS), </a:t>
            </a:r>
            <a:r>
              <a:rPr lang="cs-CZ" sz="2400" b="1" dirty="0"/>
              <a:t>Americké knihovny </a:t>
            </a:r>
            <a:r>
              <a:rPr lang="cs-CZ" sz="2400" dirty="0"/>
              <a:t>+ </a:t>
            </a:r>
            <a:r>
              <a:rPr lang="cs-CZ" sz="2400" b="1" dirty="0"/>
              <a:t>studovny kateder </a:t>
            </a:r>
            <a:r>
              <a:rPr lang="cs-CZ" sz="2400" dirty="0"/>
              <a:t>(historie, bohemistika, výtvarná kultura atd.)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5124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Výpůjční pult a volný výběr</a:t>
            </a:r>
          </a:p>
        </p:txBody>
      </p:sp>
      <p:pic>
        <p:nvPicPr>
          <p:cNvPr id="6147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9913" y="1600200"/>
            <a:ext cx="8004175" cy="4359275"/>
          </a:xfrm>
        </p:spPr>
      </p:pic>
      <p:pic>
        <p:nvPicPr>
          <p:cNvPr id="614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3" y="1600200"/>
            <a:ext cx="8064444" cy="435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38367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Sekce volného výběru</a:t>
            </a:r>
          </a:p>
        </p:txBody>
      </p:sp>
      <p:pic>
        <p:nvPicPr>
          <p:cNvPr id="6147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9913" y="1600200"/>
            <a:ext cx="8004175" cy="4359275"/>
          </a:xfrm>
        </p:spPr>
      </p:pic>
      <p:pic>
        <p:nvPicPr>
          <p:cNvPr id="614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3" y="1600200"/>
            <a:ext cx="8064444" cy="435927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7" y="1600200"/>
            <a:ext cx="8050727" cy="435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39149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Evropské dokumentační středisko</a:t>
            </a:r>
          </a:p>
        </p:txBody>
      </p:sp>
      <p:pic>
        <p:nvPicPr>
          <p:cNvPr id="6147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9913" y="1600200"/>
            <a:ext cx="8004175" cy="4359275"/>
          </a:xfrm>
        </p:spPr>
      </p:pic>
      <p:pic>
        <p:nvPicPr>
          <p:cNvPr id="614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644468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b="1" dirty="0"/>
              <a:t>CEPRONIV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3" descr="C:\Users\masekj\Desktop\CEPRONI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9857"/>
            <a:ext cx="8064896" cy="440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694212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Služby pro vás</a:t>
            </a:r>
            <a:endParaRPr lang="cs-CZ" altLang="cs-CZ" sz="4000" smtClean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Knihovní a informační služby na univerzitě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Kopírování, tisk, skenování, knižní scanner, tepelná </a:t>
            </a:r>
            <a:r>
              <a:rPr lang="cs-CZ" sz="2400" dirty="0" smtClean="0"/>
              <a:t>vazba, nabíjecí skříň</a:t>
            </a:r>
            <a:r>
              <a:rPr lang="cs-CZ" sz="2400" dirty="0" smtClean="0"/>
              <a:t>, nabíječky, </a:t>
            </a:r>
            <a:r>
              <a:rPr lang="cs-CZ" sz="2400" dirty="0" smtClean="0"/>
              <a:t>Wi-Fi,</a:t>
            </a:r>
            <a:r>
              <a:rPr lang="cs-CZ" sz="2400" dirty="0" smtClean="0">
                <a:solidFill>
                  <a:srgbClr val="FF0000"/>
                </a:solidFill>
              </a:rPr>
              <a:t> </a:t>
            </a:r>
            <a:r>
              <a:rPr lang="cs-CZ" sz="2400" dirty="0"/>
              <a:t>čtečky, stolní hry, </a:t>
            </a:r>
            <a:r>
              <a:rPr lang="cs-CZ" sz="2400" dirty="0" smtClean="0"/>
              <a:t>deky, </a:t>
            </a:r>
            <a:r>
              <a:rPr lang="cs-CZ" sz="2400" dirty="0" err="1"/>
              <a:t>flash</a:t>
            </a:r>
            <a:r>
              <a:rPr lang="cs-CZ" sz="2400" dirty="0"/>
              <a:t> disky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Rešeršní služby (vyhledávání literatury)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Meziknihovní výpůjční služba (MVS)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Informační výchova – školení, instruktáže a poradenství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PC studovny, skupinové studovny, relaxační zóny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717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PC studovna</a:t>
            </a:r>
          </a:p>
        </p:txBody>
      </p:sp>
      <p:pic>
        <p:nvPicPr>
          <p:cNvPr id="8195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433513"/>
            <a:ext cx="8135937" cy="4525962"/>
          </a:xfrm>
        </p:spPr>
      </p:pic>
      <p:pic>
        <p:nvPicPr>
          <p:cNvPr id="819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1433652"/>
            <a:ext cx="8135937" cy="452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48382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/>
              <a:t>PC ve volném výběru 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 descr="C:\Users\masekj\Downloads\IMG_20170915_1227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12776"/>
            <a:ext cx="8135937" cy="454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83446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Relaxační a studijní zóna</a:t>
            </a:r>
            <a:endParaRPr lang="cs-CZ" altLang="cs-CZ" sz="4000" dirty="0" smtClean="0"/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13613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10244" name="Zástupný symbol pro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9" y="1435822"/>
            <a:ext cx="6736672" cy="452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62502" y="2617529"/>
            <a:ext cx="4523652" cy="216024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 b="1" dirty="0"/>
              <a:t>Relaxační a studijní zóna</a:t>
            </a:r>
            <a:endParaRPr lang="cs-CZ" sz="4000" dirty="0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Vybavení pro vás</a:t>
            </a:r>
            <a:endParaRPr lang="cs-CZ" altLang="cs-CZ" sz="4000" dirty="0" smtClean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Samoobslužné půjčování a vracení knih přes tzv. </a:t>
            </a:r>
            <a:r>
              <a:rPr lang="cs-CZ" sz="2400" dirty="0" err="1" smtClean="0"/>
              <a:t>Self</a:t>
            </a:r>
            <a:r>
              <a:rPr lang="cs-CZ" sz="2400" dirty="0" smtClean="0"/>
              <a:t> </a:t>
            </a:r>
            <a:r>
              <a:rPr lang="cs-CZ" sz="2400" dirty="0" err="1" smtClean="0"/>
              <a:t>check</a:t>
            </a:r>
            <a:r>
              <a:rPr lang="cs-CZ" sz="2400" dirty="0" smtClean="0"/>
              <a:t> (VV)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err="1" smtClean="0"/>
              <a:t>Self</a:t>
            </a:r>
            <a:r>
              <a:rPr lang="cs-CZ" sz="2400" dirty="0" smtClean="0"/>
              <a:t> </a:t>
            </a:r>
            <a:r>
              <a:rPr lang="cs-CZ" sz="2400" dirty="0" err="1" smtClean="0"/>
              <a:t>check</a:t>
            </a:r>
            <a:r>
              <a:rPr lang="cs-CZ" sz="2400" dirty="0" smtClean="0"/>
              <a:t> je umístěn ve Volném výběru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cs-CZ" sz="2400" dirty="0" smtClean="0"/>
              <a:t/>
            </a:r>
            <a:br>
              <a:rPr lang="cs-CZ" sz="2400" dirty="0" smtClean="0"/>
            </a:br>
            <a:endParaRPr lang="cs-CZ" sz="2400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2400" dirty="0" smtClean="0"/>
              <a:t/>
            </a:r>
            <a:br>
              <a:rPr lang="cs-CZ" sz="2400" dirty="0" smtClean="0"/>
            </a:b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1126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Samoobslužný automat (Self check</a:t>
            </a:r>
            <a:r>
              <a:rPr lang="cs-CZ" altLang="cs-CZ" sz="4000" smtClean="0"/>
              <a:t>)</a:t>
            </a:r>
            <a:endParaRPr lang="cs-CZ" altLang="cs-CZ" sz="4000" b="1" smtClean="0"/>
          </a:p>
        </p:txBody>
      </p:sp>
      <p:pic>
        <p:nvPicPr>
          <p:cNvPr id="12291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3095625" cy="47974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9138" y="1700213"/>
            <a:ext cx="4186237" cy="2787650"/>
          </a:xfrm>
        </p:spPr>
      </p:pic>
      <p:sp>
        <p:nvSpPr>
          <p:cNvPr id="3" name="Vývojový diagram: spojnice 2"/>
          <p:cNvSpPr/>
          <p:nvPr/>
        </p:nvSpPr>
        <p:spPr>
          <a:xfrm>
            <a:off x="5580063" y="2205038"/>
            <a:ext cx="1042987" cy="12954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Selfcheck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64" y="1600200"/>
            <a:ext cx="8050727" cy="435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82771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Návratový automat</a:t>
            </a:r>
            <a:endParaRPr lang="cs-CZ" altLang="cs-CZ" sz="4000" dirty="0" smtClean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Pouze k návratu knih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Návratový automat umístěn ve vstupní hale do VK UJEP</a:t>
            </a:r>
            <a:br>
              <a:rPr lang="cs-CZ" sz="2400" dirty="0" smtClean="0"/>
            </a:b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Nepřetržitý provoz (přístup - karta studenta)</a:t>
            </a:r>
            <a:br>
              <a:rPr lang="cs-CZ" sz="2400" dirty="0" smtClean="0"/>
            </a:b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1331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Návratový automat </a:t>
            </a: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cs-CZ" altLang="cs-CZ" smtClean="0"/>
          </a:p>
        </p:txBody>
      </p:sp>
      <p:pic>
        <p:nvPicPr>
          <p:cNvPr id="14340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Zástupný symbol pro obsah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828040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Umístění návratového automatu</a:t>
            </a:r>
          </a:p>
        </p:txBody>
      </p:sp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15364" name="Zástupný symbol pro obsah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43038"/>
            <a:ext cx="82073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ál 10"/>
          <p:cNvSpPr/>
          <p:nvPr/>
        </p:nvSpPr>
        <p:spPr>
          <a:xfrm>
            <a:off x="4140200" y="2708275"/>
            <a:ext cx="576263" cy="5762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Knižní skener</a:t>
            </a:r>
            <a:endParaRPr lang="cs-CZ" altLang="cs-CZ" sz="4000" dirty="0" smtClean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Umístěn ve volném výběru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Využití je zdarma </a:t>
            </a:r>
            <a:br>
              <a:rPr lang="cs-CZ" sz="2400" dirty="0" smtClean="0"/>
            </a:b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Možné zapůjčení USB </a:t>
            </a:r>
            <a:r>
              <a:rPr lang="cs-CZ" sz="2400" dirty="0" err="1" smtClean="0"/>
              <a:t>Flash</a:t>
            </a:r>
            <a:r>
              <a:rPr lang="cs-CZ" sz="2400" dirty="0" smtClean="0"/>
              <a:t> disků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1331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296613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 smtClean="0"/>
              <a:t>Skener</a:t>
            </a:r>
            <a:endParaRPr lang="cs-CZ" sz="4000" b="1" dirty="0"/>
          </a:p>
        </p:txBody>
      </p:sp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8008" y="1422822"/>
            <a:ext cx="6767983" cy="451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926059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Webové stránky VK UJEP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2400" dirty="0"/>
              <a:t> </a:t>
            </a:r>
            <a:r>
              <a:rPr lang="cs-CZ" sz="2400" dirty="0" smtClean="0"/>
              <a:t>     </a:t>
            </a:r>
            <a:endParaRPr lang="cs-CZ" sz="38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2800" dirty="0" smtClean="0">
                <a:hlinkClick r:id="rId2"/>
              </a:rPr>
              <a:t>knihovna.ujep.cz</a:t>
            </a:r>
            <a:endParaRPr lang="cs-CZ" sz="2800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3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On-line katalog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Čtenářské konto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Vyhledávač v elektronických zdrojích (databázích)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Aktuality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Novinky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Rady, tipy, </a:t>
            </a:r>
            <a:r>
              <a:rPr lang="cs-CZ" sz="2800" dirty="0"/>
              <a:t>manuály </a:t>
            </a:r>
            <a:r>
              <a:rPr lang="cs-CZ" sz="2800" dirty="0" smtClean="0"/>
              <a:t>atd.</a:t>
            </a:r>
            <a:endParaRPr lang="cs-CZ" sz="28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638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858" y="-451792"/>
            <a:ext cx="9467834" cy="7481192"/>
          </a:xfrm>
        </p:spPr>
      </p:pic>
    </p:spTree>
    <p:extLst>
      <p:ext uri="{BB962C8B-B14F-4D97-AF65-F5344CB8AC3E}">
        <p14:creationId xmlns:p14="http://schemas.microsoft.com/office/powerpoint/2010/main" val="2108878413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/>
            </a:r>
            <a:br>
              <a:rPr lang="cs-CZ" altLang="cs-CZ" sz="4000" b="1" dirty="0" smtClean="0"/>
            </a:br>
            <a:r>
              <a:rPr lang="cs-CZ" altLang="cs-CZ" sz="4000" b="1" dirty="0" smtClean="0"/>
              <a:t>Jak se stát čtenářem</a:t>
            </a:r>
            <a:br>
              <a:rPr lang="cs-CZ" altLang="cs-CZ" sz="4000" b="1" dirty="0" smtClean="0"/>
            </a:br>
            <a:endParaRPr lang="cs-CZ" altLang="cs-CZ" sz="4000" b="1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1. </a:t>
            </a:r>
            <a:r>
              <a:rPr lang="cs-CZ" sz="2400" b="1" dirty="0" smtClean="0"/>
              <a:t>Průkaz </a:t>
            </a:r>
            <a:r>
              <a:rPr lang="cs-CZ" sz="2400" b="1" dirty="0"/>
              <a:t>studenta </a:t>
            </a:r>
            <a:r>
              <a:rPr lang="cs-CZ" sz="2400" dirty="0"/>
              <a:t>(</a:t>
            </a:r>
            <a:r>
              <a:rPr lang="cs-CZ" sz="2400" dirty="0" smtClean="0"/>
              <a:t>čtenářský průkaz)</a:t>
            </a:r>
            <a:endParaRPr lang="cs-CZ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2. </a:t>
            </a:r>
            <a:r>
              <a:rPr lang="cs-CZ" sz="2400" b="1" dirty="0" smtClean="0"/>
              <a:t>Registrace</a:t>
            </a:r>
            <a:r>
              <a:rPr lang="cs-CZ" sz="2400" dirty="0" smtClean="0"/>
              <a:t> u informačního pultu </a:t>
            </a:r>
            <a:endParaRPr lang="cs-CZ" sz="2400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2400" dirty="0" smtClean="0"/>
              <a:t>                            ve VK</a:t>
            </a:r>
            <a:endParaRPr lang="cs-CZ" sz="2400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b="1" dirty="0" smtClean="0"/>
              <a:t>Výhody</a:t>
            </a:r>
            <a:r>
              <a:rPr lang="cs-CZ" sz="2400" dirty="0" smtClean="0"/>
              <a:t>: </a:t>
            </a:r>
            <a:r>
              <a:rPr lang="cs-CZ" sz="2400" dirty="0"/>
              <a:t>							</a:t>
            </a:r>
            <a:r>
              <a:rPr lang="cs-CZ" sz="2400" dirty="0" smtClean="0"/>
              <a:t>	- možnost využití všech dostupných služeb knihovny </a:t>
            </a:r>
            <a:endParaRPr lang="cs-CZ" sz="2400" dirty="0"/>
          </a:p>
          <a:p>
            <a:pPr marL="0" lvl="1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2400" dirty="0"/>
              <a:t>	- </a:t>
            </a:r>
            <a:r>
              <a:rPr lang="cs-CZ" sz="2400" dirty="0" smtClean="0"/>
              <a:t>zřízení </a:t>
            </a:r>
            <a:r>
              <a:rPr lang="cs-CZ" sz="2400" b="1" dirty="0" smtClean="0"/>
              <a:t>čtenářského konta</a:t>
            </a:r>
            <a:endParaRPr lang="cs-CZ" sz="3200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1843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48880"/>
            <a:ext cx="2922587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Čtenářské konto</a:t>
            </a:r>
            <a:endParaRPr lang="cs-CZ" altLang="cs-CZ" sz="4000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On-line správa konta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24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Přehledný soupis výpůjček, rezervací atd.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Prodlužování výpůjček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Tvorba požadavků (žádanky, rezervace…)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</p:txBody>
      </p:sp>
      <p:pic>
        <p:nvPicPr>
          <p:cNvPr id="20484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21507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13" y="0"/>
            <a:ext cx="9132887" cy="6858000"/>
          </a:xfrm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Vyhledávání publikací</a:t>
            </a:r>
            <a:endParaRPr lang="cs-CZ" altLang="cs-CZ" sz="4000" smtClean="0"/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22532" name="Picture 3" descr="C:\Users\masekj\Desktop\foto knihovna 2014\07_červenec_prostory_knihovny\P10404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433513"/>
            <a:ext cx="820896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On-line katalog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Přístup do katalogu: </a:t>
            </a:r>
            <a:r>
              <a:rPr lang="cs-CZ" sz="2400" dirty="0" smtClean="0">
                <a:hlinkClick r:id="rId2" action="ppaction://hlinkfile"/>
              </a:rPr>
              <a:t>knihovna.ujep.cz</a:t>
            </a:r>
            <a:r>
              <a:rPr lang="cs-CZ" sz="2400" dirty="0" smtClean="0"/>
              <a:t>, </a:t>
            </a:r>
            <a:r>
              <a:rPr lang="cs-CZ" sz="2400" dirty="0" smtClean="0">
                <a:hlinkClick r:id="rId3" action="ppaction://hlinkfile"/>
              </a:rPr>
              <a:t>arl.ujep.cz</a:t>
            </a: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Důležitá je dislokace titulu</a:t>
            </a:r>
            <a:r>
              <a:rPr lang="cs-CZ" sz="2400" b="1" dirty="0" smtClean="0"/>
              <a:t>: volný výběr X sklad</a:t>
            </a:r>
            <a:endParaRPr lang="cs-CZ" b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25604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3635375"/>
            <a:ext cx="9144000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ál 5"/>
          <p:cNvSpPr/>
          <p:nvPr/>
        </p:nvSpPr>
        <p:spPr>
          <a:xfrm>
            <a:off x="3759200" y="6308725"/>
            <a:ext cx="793750" cy="1825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Ovál 7"/>
          <p:cNvSpPr/>
          <p:nvPr/>
        </p:nvSpPr>
        <p:spPr>
          <a:xfrm>
            <a:off x="5589588" y="6308725"/>
            <a:ext cx="793750" cy="1825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Označení knih ve volném výběru</a:t>
            </a:r>
          </a:p>
        </p:txBody>
      </p:sp>
      <p:sp>
        <p:nvSpPr>
          <p:cNvPr id="286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28676" name="Picture 2" descr="C:\Users\masekj\Desktop\IMAG26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2073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Knihy ze skladu</a:t>
            </a:r>
          </a:p>
        </p:txBody>
      </p:sp>
      <p:sp>
        <p:nvSpPr>
          <p:cNvPr id="317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2400" dirty="0" smtClean="0"/>
              <a:t>Pokud je v kolonce „</a:t>
            </a:r>
            <a:r>
              <a:rPr lang="cs-CZ" altLang="cs-CZ" sz="2400" b="1" dirty="0" smtClean="0"/>
              <a:t>Dislokace</a:t>
            </a:r>
            <a:r>
              <a:rPr lang="cs-CZ" altLang="cs-CZ" sz="2400" dirty="0" smtClean="0"/>
              <a:t>“ uveden „</a:t>
            </a:r>
            <a:r>
              <a:rPr lang="cs-CZ" altLang="cs-CZ" sz="2400" b="1" dirty="0" smtClean="0"/>
              <a:t>Sklad</a:t>
            </a:r>
            <a:r>
              <a:rPr lang="cs-CZ" altLang="cs-CZ" sz="2400" dirty="0" smtClean="0"/>
              <a:t>“ (B, C, D, E, F), přihlaste se na své čtenářské konto a vytvořte </a:t>
            </a:r>
            <a:r>
              <a:rPr lang="cs-CZ" altLang="cs-CZ" sz="2400" b="1" dirty="0" smtClean="0"/>
              <a:t>ŽÁDANKU </a:t>
            </a:r>
            <a:r>
              <a:rPr lang="cs-CZ" altLang="cs-CZ" sz="2400" dirty="0" smtClean="0"/>
              <a:t>(přes ikonku Půjčit si)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400" dirty="0" smtClean="0"/>
              <a:t>Knihu vám do 30 minut připravíme a bude na vás „čekat“ na prvním regále ve volném výběru </a:t>
            </a:r>
          </a:p>
          <a:p>
            <a:pPr eaLnBrk="1" hangingPunct="1">
              <a:lnSpc>
                <a:spcPct val="80000"/>
              </a:lnSpc>
            </a:pPr>
            <a:endParaRPr lang="cs-CZ" altLang="cs-CZ" sz="2200" dirty="0" smtClean="0"/>
          </a:p>
          <a:p>
            <a:pPr eaLnBrk="1" hangingPunct="1">
              <a:lnSpc>
                <a:spcPct val="80000"/>
              </a:lnSpc>
            </a:pPr>
            <a:endParaRPr lang="cs-CZ" altLang="cs-CZ" sz="2200" dirty="0" smtClean="0"/>
          </a:p>
        </p:txBody>
      </p:sp>
      <p:pic>
        <p:nvPicPr>
          <p:cNvPr id="3174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9144000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ál 7"/>
          <p:cNvSpPr/>
          <p:nvPr/>
        </p:nvSpPr>
        <p:spPr>
          <a:xfrm>
            <a:off x="3759200" y="6657635"/>
            <a:ext cx="793750" cy="1825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cxnSp>
        <p:nvCxnSpPr>
          <p:cNvPr id="3" name="Přímá spojnice se šipkou 2"/>
          <p:cNvCxnSpPr/>
          <p:nvPr/>
        </p:nvCxnSpPr>
        <p:spPr>
          <a:xfrm flipH="1" flipV="1">
            <a:off x="1259632" y="5517232"/>
            <a:ext cx="2448272" cy="11404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Regál na vyžádané knihy</a:t>
            </a:r>
          </a:p>
        </p:txBody>
      </p:sp>
      <p:sp>
        <p:nvSpPr>
          <p:cNvPr id="327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3277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2" descr="C:\Users\masekj\Desktop\IMAG26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7000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Živá knihovna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3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6000" dirty="0" smtClean="0"/>
              <a:t>Školení o elektronických informačních zdrojích (EIZ), rešerších, o tom, jak psát závěrečnou práci atd.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60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6000" dirty="0" smtClean="0"/>
              <a:t>Noc literatury, Týden knihoven, </a:t>
            </a:r>
            <a:r>
              <a:rPr lang="cs-CZ" sz="6000" dirty="0"/>
              <a:t>Bibliotheca </a:t>
            </a:r>
            <a:r>
              <a:rPr lang="cs-CZ" sz="6000" dirty="0" smtClean="0"/>
              <a:t>academica</a:t>
            </a:r>
            <a:r>
              <a:rPr lang="cs-CZ" sz="6000" dirty="0"/>
              <a:t>,</a:t>
            </a:r>
            <a:r>
              <a:rPr lang="cs-CZ" sz="6000" dirty="0" smtClean="0"/>
              <a:t> Březen – měsíc </a:t>
            </a:r>
            <a:r>
              <a:rPr lang="cs-CZ" sz="6000" dirty="0"/>
              <a:t>čtenářů, spolupráce s festivalem Jeden svět, atd.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60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6000" dirty="0" smtClean="0"/>
              <a:t>Autorská čtení </a:t>
            </a:r>
            <a:r>
              <a:rPr lang="cs-CZ" sz="6000" dirty="0"/>
              <a:t>(R. Fridrich, J. Křesťan, J. </a:t>
            </a:r>
            <a:r>
              <a:rPr lang="cs-CZ" sz="6000" dirty="0" smtClean="0"/>
              <a:t>Topol, </a:t>
            </a:r>
            <a:r>
              <a:rPr lang="cs-CZ" sz="6000" dirty="0"/>
              <a:t>Padevět, I. Dousková …)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60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6000" dirty="0"/>
              <a:t>Výstavy (J. A. Komenský, J. </a:t>
            </a:r>
            <a:r>
              <a:rPr lang="cs-CZ" sz="6000" dirty="0" smtClean="0"/>
              <a:t>Žák…)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60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6000" dirty="0"/>
              <a:t>W</a:t>
            </a:r>
            <a:r>
              <a:rPr lang="cs-CZ" sz="6000" dirty="0" smtClean="0"/>
              <a:t>orkshopy</a:t>
            </a:r>
            <a:endParaRPr lang="cs-CZ" sz="60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6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6000" dirty="0" smtClean="0"/>
              <a:t>Výtvarné dílo měsíce, kalendária…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3379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Živá knihovna</a:t>
            </a:r>
          </a:p>
        </p:txBody>
      </p:sp>
      <p:pic>
        <p:nvPicPr>
          <p:cNvPr id="34819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557338"/>
            <a:ext cx="4286250" cy="2232025"/>
          </a:xfrm>
        </p:spPr>
      </p:pic>
      <p:pic>
        <p:nvPicPr>
          <p:cNvPr id="34820" name="Zástupný symbol pro obsah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933825"/>
            <a:ext cx="4103688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Zástupný symbol pro obsah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3825"/>
            <a:ext cx="4321175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Zástupný symbol pro obsah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57338"/>
            <a:ext cx="412273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Živá knihovna</a:t>
            </a:r>
          </a:p>
        </p:txBody>
      </p:sp>
      <p:sp>
        <p:nvSpPr>
          <p:cNvPr id="3686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36868" name="Picture 15" descr="C:\Users\masekj\Desktop\phoca_thumb_l_majales_2015_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76700"/>
            <a:ext cx="3959225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10" descr="C:\Users\masekj\Desktop\phoca_thumb_l_majales_2015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1412875"/>
            <a:ext cx="40386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4" descr="C:\Users\masekj\Desktop\phoca_thumb_l_gis_day_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4092575"/>
            <a:ext cx="4054475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8" descr="C:\Users\masekj\Desktop\phoca_thumb_l_gis_day_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412875"/>
            <a:ext cx="39751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704" y="0"/>
            <a:ext cx="13069779" cy="6858000"/>
          </a:xfrm>
        </p:spPr>
      </p:pic>
    </p:spTree>
    <p:extLst>
      <p:ext uri="{BB962C8B-B14F-4D97-AF65-F5344CB8AC3E}">
        <p14:creationId xmlns:p14="http://schemas.microsoft.com/office/powerpoint/2010/main" val="1882879110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399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39940" name="Picture 13" descr="C:\Users\masekj\Desktop\phoca_thumb_l_lotysske_dny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5438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37891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58288" cy="6858000"/>
          </a:xfrm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704" y="-99392"/>
            <a:ext cx="11521279" cy="6957392"/>
          </a:xfrm>
        </p:spPr>
      </p:pic>
    </p:spTree>
    <p:extLst>
      <p:ext uri="{BB962C8B-B14F-4D97-AF65-F5344CB8AC3E}">
        <p14:creationId xmlns:p14="http://schemas.microsoft.com/office/powerpoint/2010/main" val="4129788707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38915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88163"/>
          </a:xfrm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4096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40964" name="Picture 5" descr="C:\Users\masekj\Desktop\phoca_thumb_l_gis_day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-14288"/>
            <a:ext cx="10318751" cy="686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sz="4000" b="1" smtClean="0"/>
              <a:t>Kde nás najdete</a:t>
            </a:r>
            <a:endParaRPr lang="cs-CZ" altLang="cs-CZ" sz="4000" smtClean="0"/>
          </a:p>
        </p:txBody>
      </p:sp>
      <p:sp>
        <p:nvSpPr>
          <p:cNvPr id="43011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13287"/>
          </a:xfrm>
        </p:spPr>
        <p:txBody>
          <a:bodyPr/>
          <a:lstStyle/>
          <a:p>
            <a:pPr eaLnBrk="1" hangingPunct="1"/>
            <a:r>
              <a:rPr lang="cs-CZ" altLang="cs-CZ" sz="2400" smtClean="0"/>
              <a:t>Budova K v areálu univerzitního kampusu, 4. patro</a:t>
            </a:r>
            <a:endParaRPr lang="cs-CZ" altLang="cs-CZ" smtClean="0"/>
          </a:p>
        </p:txBody>
      </p:sp>
      <p:pic>
        <p:nvPicPr>
          <p:cNvPr id="43012" name="Zástupný symbol pro obsah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9144000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smtClean="0"/>
              <a:t>Otevírací doba</a:t>
            </a:r>
          </a:p>
        </p:txBody>
      </p:sp>
      <p:sp>
        <p:nvSpPr>
          <p:cNvPr id="4403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cs-CZ" altLang="cs-CZ" sz="2400" dirty="0" smtClean="0"/>
              <a:t>Po – Čt        8:00 – 20:00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altLang="cs-CZ" sz="2400" dirty="0" smtClean="0"/>
              <a:t>Pá                8:00 – 17:00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altLang="cs-CZ" sz="2400" dirty="0" smtClean="0"/>
              <a:t>So                8:00 – 12:00</a:t>
            </a:r>
          </a:p>
          <a:p>
            <a:pPr marL="0" indent="0" eaLnBrk="1" hangingPunct="1">
              <a:buFont typeface="Arial" charset="0"/>
              <a:buNone/>
            </a:pPr>
            <a:endParaRPr lang="cs-CZ" altLang="cs-CZ" dirty="0" smtClean="0"/>
          </a:p>
          <a:p>
            <a:pPr marL="0" indent="0" eaLnBrk="1" hangingPunct="1">
              <a:buFont typeface="Arial" charset="0"/>
              <a:buNone/>
            </a:pPr>
            <a:r>
              <a:rPr lang="cs-CZ" altLang="cs-CZ" sz="2400" b="1" dirty="0" smtClean="0"/>
              <a:t>Kontakt</a:t>
            </a:r>
            <a:r>
              <a:rPr lang="cs-CZ" altLang="cs-CZ" sz="2400" dirty="0" smtClean="0"/>
              <a:t>: 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altLang="cs-CZ" sz="2400" dirty="0" smtClean="0"/>
              <a:t>e-mail: pult@knihovna.ujep.cz</a:t>
            </a:r>
          </a:p>
          <a:p>
            <a:pPr marL="0" indent="0" eaLnBrk="1" hangingPunct="1">
              <a:buFont typeface="Arial" charset="0"/>
              <a:buNone/>
            </a:pPr>
            <a:r>
              <a:rPr lang="cs-CZ" altLang="cs-CZ" sz="2400" dirty="0" smtClean="0"/>
              <a:t>tel.: (+420) 475 286 024/5 </a:t>
            </a:r>
            <a:endParaRPr lang="cs-CZ" altLang="cs-CZ" sz="2400" dirty="0" smtClean="0"/>
          </a:p>
          <a:p>
            <a:pPr marL="0" indent="0" eaLnBrk="1" hangingPunct="1">
              <a:buFont typeface="Arial" charset="0"/>
              <a:buNone/>
            </a:pPr>
            <a:endParaRPr lang="cs-CZ" altLang="cs-CZ" sz="2400" dirty="0" smtClean="0"/>
          </a:p>
          <a:p>
            <a:pPr marL="0" indent="0" eaLnBrk="1" hangingPunct="1">
              <a:buFont typeface="Arial" charset="0"/>
              <a:buNone/>
            </a:pPr>
            <a:r>
              <a:rPr lang="cs-CZ" altLang="cs-CZ" sz="2400" dirty="0" err="1" smtClean="0"/>
              <a:t>Facebook</a:t>
            </a:r>
            <a:r>
              <a:rPr lang="cs-CZ" altLang="cs-CZ" sz="2400" dirty="0" smtClean="0"/>
              <a:t>: Vědecká knihovna </a:t>
            </a:r>
            <a:r>
              <a:rPr lang="cs-CZ" altLang="cs-CZ" sz="2400" dirty="0" smtClean="0"/>
              <a:t>UJEP</a:t>
            </a:r>
          </a:p>
          <a:p>
            <a:pPr marL="0" indent="0" eaLnBrk="1" hangingPunct="1">
              <a:buNone/>
            </a:pPr>
            <a:r>
              <a:rPr lang="cs-CZ" altLang="cs-CZ" sz="2400" dirty="0" err="1" smtClean="0"/>
              <a:t>Instagram</a:t>
            </a:r>
            <a:r>
              <a:rPr lang="cs-CZ" altLang="cs-CZ" sz="2400" dirty="0"/>
              <a:t>: </a:t>
            </a:r>
            <a:r>
              <a:rPr lang="cs-CZ" altLang="cs-CZ" sz="2400" dirty="0" err="1" smtClean="0"/>
              <a:t>vk_ujep</a:t>
            </a:r>
            <a:endParaRPr lang="cs-CZ" altLang="cs-CZ" dirty="0" smtClean="0"/>
          </a:p>
        </p:txBody>
      </p:sp>
      <p:pic>
        <p:nvPicPr>
          <p:cNvPr id="4403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Obdélník 4"/>
          <p:cNvSpPr>
            <a:spLocks noChangeArrowheads="1"/>
          </p:cNvSpPr>
          <p:nvPr/>
        </p:nvSpPr>
        <p:spPr bwMode="auto">
          <a:xfrm>
            <a:off x="3492500" y="2651125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chemeClr val="tx2"/>
                </a:solidFill>
              </a:rPr>
              <a:t>	</a:t>
            </a: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45059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9913" y="1600200"/>
            <a:ext cx="8004175" cy="4525963"/>
          </a:xfrm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4608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cs-CZ" altLang="cs-CZ" dirty="0" smtClean="0"/>
          </a:p>
          <a:p>
            <a:pPr marL="0" indent="0" eaLnBrk="1" hangingPunct="1">
              <a:buFont typeface="Arial" charset="0"/>
              <a:buNone/>
            </a:pPr>
            <a:endParaRPr lang="cs-CZ" altLang="cs-CZ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cs-CZ" altLang="cs-CZ" sz="2400" dirty="0" smtClean="0"/>
          </a:p>
          <a:p>
            <a:pPr marL="0" indent="0" algn="ctr" eaLnBrk="1" hangingPunct="1">
              <a:buFont typeface="Arial" charset="0"/>
              <a:buNone/>
            </a:pPr>
            <a:r>
              <a:rPr lang="cs-CZ" altLang="cs-CZ" sz="2400" dirty="0" smtClean="0"/>
              <a:t>Vědecká knihovna vám přeje </a:t>
            </a:r>
            <a:r>
              <a:rPr lang="cs-CZ" altLang="cs-CZ" sz="2400" b="1" dirty="0" smtClean="0"/>
              <a:t>mnoho studijních úspěchů! </a:t>
            </a:r>
          </a:p>
          <a:p>
            <a:pPr marL="0" indent="0" eaLnBrk="1" hangingPunct="1">
              <a:buFont typeface="Arial" charset="0"/>
              <a:buNone/>
            </a:pPr>
            <a:endParaRPr lang="cs-CZ" altLang="cs-CZ" sz="2400" dirty="0" smtClean="0"/>
          </a:p>
          <a:p>
            <a:pPr marL="0" indent="0" eaLnBrk="1" hangingPunct="1">
              <a:buFont typeface="Arial" charset="0"/>
              <a:buNone/>
            </a:pPr>
            <a:r>
              <a:rPr lang="cs-CZ" altLang="cs-CZ" sz="2400" b="1" dirty="0">
                <a:solidFill>
                  <a:srgbClr val="FF0000"/>
                </a:solidFill>
              </a:rPr>
              <a:t>	</a:t>
            </a:r>
            <a:r>
              <a:rPr lang="cs-CZ" altLang="cs-CZ" sz="2400" b="1" dirty="0" smtClean="0">
                <a:solidFill>
                  <a:srgbClr val="FF0000"/>
                </a:solidFill>
              </a:rPr>
              <a:t>		</a:t>
            </a:r>
            <a:endParaRPr lang="cs-CZ" altLang="cs-CZ" sz="2600" dirty="0" smtClean="0"/>
          </a:p>
          <a:p>
            <a:pPr marL="0" indent="0" eaLnBrk="1" hangingPunct="1">
              <a:buFont typeface="Arial" charset="0"/>
              <a:buNone/>
            </a:pPr>
            <a:endParaRPr lang="cs-CZ" altLang="cs-CZ" sz="2600" dirty="0" smtClean="0"/>
          </a:p>
        </p:txBody>
      </p:sp>
      <p:pic>
        <p:nvPicPr>
          <p:cNvPr id="46084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3446</TotalTime>
  <Words>612</Words>
  <Application>Microsoft Office PowerPoint</Application>
  <PresentationFormat>Předvádění na obrazovce (4:3)</PresentationFormat>
  <Paragraphs>165</Paragraphs>
  <Slides>44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47" baseType="lpstr">
      <vt:lpstr>Arial</vt:lpstr>
      <vt:lpstr>Calibri</vt:lpstr>
      <vt:lpstr>Motiv systému Office</vt:lpstr>
      <vt:lpstr>Vědecká knihovna UJEP</vt:lpstr>
      <vt:lpstr>Vědecká knihovna</vt:lpstr>
      <vt:lpstr>Co se dozvíte?</vt:lpstr>
      <vt:lpstr>Vědecká knihovna UJEP a její součásti</vt:lpstr>
      <vt:lpstr>Výpůjční pult a volný výběr</vt:lpstr>
      <vt:lpstr>Sekce volného výběru</vt:lpstr>
      <vt:lpstr>Evropské dokumentační středisko</vt:lpstr>
      <vt:lpstr>CEPRONIV</vt:lpstr>
      <vt:lpstr>Služby pro vás</vt:lpstr>
      <vt:lpstr>PC studovna</vt:lpstr>
      <vt:lpstr>PC ve volném výběru </vt:lpstr>
      <vt:lpstr>Relaxační a studijní zóna</vt:lpstr>
      <vt:lpstr>Relaxační a studijní zóna</vt:lpstr>
      <vt:lpstr>Vybavení pro vás</vt:lpstr>
      <vt:lpstr>Samoobslužný automat (Self check)</vt:lpstr>
      <vt:lpstr>Selfcheck</vt:lpstr>
      <vt:lpstr>Návratový automat</vt:lpstr>
      <vt:lpstr>Návratový automat </vt:lpstr>
      <vt:lpstr>Umístění návratového automatu</vt:lpstr>
      <vt:lpstr>Knižní skener</vt:lpstr>
      <vt:lpstr>Skener</vt:lpstr>
      <vt:lpstr>Webové stránky VK UJEP</vt:lpstr>
      <vt:lpstr>Prezentace aplikace PowerPoint</vt:lpstr>
      <vt:lpstr> Jak se stát čtenářem </vt:lpstr>
      <vt:lpstr>Čtenářské konto</vt:lpstr>
      <vt:lpstr>Prezentace aplikace PowerPoint</vt:lpstr>
      <vt:lpstr>Vyhledávání publikací</vt:lpstr>
      <vt:lpstr>On-line katalog</vt:lpstr>
      <vt:lpstr>Označení knih ve volném výběru</vt:lpstr>
      <vt:lpstr>Knihy ze skladu</vt:lpstr>
      <vt:lpstr>Regál na vyžádané knihy</vt:lpstr>
      <vt:lpstr>Živá knihovna</vt:lpstr>
      <vt:lpstr>Živá knihovna</vt:lpstr>
      <vt:lpstr>Živá knihovna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Kde nás najdete</vt:lpstr>
      <vt:lpstr>Otevírací doba</vt:lpstr>
      <vt:lpstr>Prezentace aplikace PowerPoint</vt:lpstr>
      <vt:lpstr>Prezentace aplikace PowerPoint</vt:lpstr>
    </vt:vector>
  </TitlesOfParts>
  <Company>knihovna UJEP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Vědecká knihovna UJEP - 2014</dc:title>
  <dc:creator>Jiří Mašek</dc:creator>
  <cp:lastModifiedBy>Uživatel systému Windows</cp:lastModifiedBy>
  <cp:revision>499</cp:revision>
  <dcterms:created xsi:type="dcterms:W3CDTF">2014-01-16T10:10:55Z</dcterms:created>
  <dcterms:modified xsi:type="dcterms:W3CDTF">2022-09-30T08:50:25Z</dcterms:modified>
</cp:coreProperties>
</file>