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366" r:id="rId3"/>
    <p:sldId id="367" r:id="rId4"/>
    <p:sldId id="351" r:id="rId5"/>
    <p:sldId id="370" r:id="rId6"/>
    <p:sldId id="368" r:id="rId7"/>
    <p:sldId id="358" r:id="rId8"/>
    <p:sldId id="353" r:id="rId9"/>
    <p:sldId id="362" r:id="rId10"/>
    <p:sldId id="363" r:id="rId11"/>
    <p:sldId id="349" r:id="rId12"/>
    <p:sldId id="372" r:id="rId13"/>
    <p:sldId id="371" r:id="rId14"/>
    <p:sldId id="373" r:id="rId15"/>
    <p:sldId id="348" r:id="rId1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ráň Ilja" initials="BI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7" autoAdjust="0"/>
    <p:restoredTop sz="94660" autoAdjust="0"/>
  </p:normalViewPr>
  <p:slideViewPr>
    <p:cSldViewPr>
      <p:cViewPr varScale="1">
        <p:scale>
          <a:sx n="63" d="100"/>
          <a:sy n="63" d="100"/>
        </p:scale>
        <p:origin x="105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B454E8-8808-48F2-AF4E-BF4A46BA2F78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DE25C7D-E9FF-4369-9F0B-92EAA3B8B5F4}">
      <dgm:prSet/>
      <dgm:spPr/>
      <dgm:t>
        <a:bodyPr/>
        <a:lstStyle/>
        <a:p>
          <a:pPr rtl="0"/>
          <a:r>
            <a:rPr lang="cs-CZ" dirty="0" smtClean="0"/>
            <a:t>Vzdělávací odbor</a:t>
          </a:r>
          <a:endParaRPr lang="cs-CZ" dirty="0"/>
        </a:p>
      </dgm:t>
    </dgm:pt>
    <dgm:pt modelId="{FBFDCDB4-62AA-4976-82B7-408CB03D77CF}" type="parTrans" cxnId="{A79B018A-C704-4F2D-BA9B-DEC054A59C3B}">
      <dgm:prSet/>
      <dgm:spPr/>
      <dgm:t>
        <a:bodyPr/>
        <a:lstStyle/>
        <a:p>
          <a:endParaRPr lang="cs-CZ"/>
        </a:p>
      </dgm:t>
    </dgm:pt>
    <dgm:pt modelId="{5B8CEB7E-8A0D-4CC6-8371-FFFA8A38B513}" type="sibTrans" cxnId="{A79B018A-C704-4F2D-BA9B-DEC054A59C3B}">
      <dgm:prSet/>
      <dgm:spPr/>
      <dgm:t>
        <a:bodyPr/>
        <a:lstStyle/>
        <a:p>
          <a:endParaRPr lang="cs-CZ"/>
        </a:p>
      </dgm:t>
    </dgm:pt>
    <dgm:pt modelId="{F27F2D92-6D48-43EB-A10B-DF8A8DF3DADA}">
      <dgm:prSet/>
      <dgm:spPr/>
      <dgm:t>
        <a:bodyPr/>
        <a:lstStyle/>
        <a:p>
          <a:pPr rtl="0"/>
          <a:r>
            <a:rPr lang="cs-CZ" dirty="0" smtClean="0"/>
            <a:t>Oddělení lékařské knihovny</a:t>
          </a:r>
          <a:endParaRPr lang="cs-CZ" dirty="0"/>
        </a:p>
      </dgm:t>
    </dgm:pt>
    <dgm:pt modelId="{09FDC553-BA84-4EDC-A664-40E8EB6F8AE0}" type="parTrans" cxnId="{6F32C9FA-7F95-4EB9-9DE9-1D5259B35DA7}">
      <dgm:prSet/>
      <dgm:spPr/>
      <dgm:t>
        <a:bodyPr/>
        <a:lstStyle/>
        <a:p>
          <a:endParaRPr lang="cs-CZ"/>
        </a:p>
      </dgm:t>
    </dgm:pt>
    <dgm:pt modelId="{853230B0-E6F6-4F14-80DF-92E1C25A094C}" type="sibTrans" cxnId="{6F32C9FA-7F95-4EB9-9DE9-1D5259B35DA7}">
      <dgm:prSet/>
      <dgm:spPr/>
      <dgm:t>
        <a:bodyPr/>
        <a:lstStyle/>
        <a:p>
          <a:endParaRPr lang="cs-CZ"/>
        </a:p>
      </dgm:t>
    </dgm:pt>
    <dgm:pt modelId="{0A067357-6344-4704-AC85-A6A8ED67A726}">
      <dgm:prSet/>
      <dgm:spPr/>
      <dgm:t>
        <a:bodyPr/>
        <a:lstStyle/>
        <a:p>
          <a:pPr rtl="0"/>
          <a:r>
            <a:rPr lang="cs-CZ" dirty="0" smtClean="0"/>
            <a:t>Oddělení multimediální podpory</a:t>
          </a:r>
          <a:endParaRPr lang="cs-CZ" dirty="0"/>
        </a:p>
      </dgm:t>
    </dgm:pt>
    <dgm:pt modelId="{9F24872D-37FC-42A5-8F55-50107F389BCA}" type="parTrans" cxnId="{5F9E4809-EFFE-4D82-B3DA-22A0C11AC706}">
      <dgm:prSet/>
      <dgm:spPr/>
      <dgm:t>
        <a:bodyPr/>
        <a:lstStyle/>
        <a:p>
          <a:endParaRPr lang="cs-CZ"/>
        </a:p>
      </dgm:t>
    </dgm:pt>
    <dgm:pt modelId="{CAA21F26-0E0F-49D6-8E85-B9837C98D9FC}" type="sibTrans" cxnId="{5F9E4809-EFFE-4D82-B3DA-22A0C11AC706}">
      <dgm:prSet/>
      <dgm:spPr/>
      <dgm:t>
        <a:bodyPr/>
        <a:lstStyle/>
        <a:p>
          <a:endParaRPr lang="cs-CZ"/>
        </a:p>
      </dgm:t>
    </dgm:pt>
    <dgm:pt modelId="{926046B2-A3FE-42D9-A2DD-A6260695A50B}" type="pres">
      <dgm:prSet presAssocID="{00B454E8-8808-48F2-AF4E-BF4A46BA2F78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99F035F-90A6-4BDD-AB1A-0941E0249EDF}" type="pres">
      <dgm:prSet presAssocID="{00B454E8-8808-48F2-AF4E-BF4A46BA2F78}" presName="cycle" presStyleCnt="0"/>
      <dgm:spPr/>
    </dgm:pt>
    <dgm:pt modelId="{F2E166B4-F0C2-45A9-845E-E30DE91B5300}" type="pres">
      <dgm:prSet presAssocID="{00B454E8-8808-48F2-AF4E-BF4A46BA2F78}" presName="centerShape" presStyleCnt="0"/>
      <dgm:spPr/>
    </dgm:pt>
    <dgm:pt modelId="{DF2E29B1-A16B-4628-84D3-B1244ADF0087}" type="pres">
      <dgm:prSet presAssocID="{00B454E8-8808-48F2-AF4E-BF4A46BA2F78}" presName="connSite" presStyleLbl="node1" presStyleIdx="0" presStyleCnt="4"/>
      <dgm:spPr/>
    </dgm:pt>
    <dgm:pt modelId="{6F71663C-D5CA-4B53-9E68-9891F694CDCE}" type="pres">
      <dgm:prSet presAssocID="{00B454E8-8808-48F2-AF4E-BF4A46BA2F78}" presName="visible" presStyleLbl="node1" presStyleIdx="0" presStyleCnt="4" custScaleX="81095" custScaleY="7697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2F87804-B8E5-4DCC-92E8-AD743BBDFE34}" type="pres">
      <dgm:prSet presAssocID="{FBFDCDB4-62AA-4976-82B7-408CB03D77CF}" presName="Name25" presStyleLbl="parChTrans1D1" presStyleIdx="0" presStyleCnt="3"/>
      <dgm:spPr/>
      <dgm:t>
        <a:bodyPr/>
        <a:lstStyle/>
        <a:p>
          <a:endParaRPr lang="cs-CZ"/>
        </a:p>
      </dgm:t>
    </dgm:pt>
    <dgm:pt modelId="{6D3F8DCD-24AF-4F19-94BC-B5D268065B53}" type="pres">
      <dgm:prSet presAssocID="{CDE25C7D-E9FF-4369-9F0B-92EAA3B8B5F4}" presName="node" presStyleCnt="0"/>
      <dgm:spPr/>
    </dgm:pt>
    <dgm:pt modelId="{40C26300-37B4-4224-B720-65BEE142BF29}" type="pres">
      <dgm:prSet presAssocID="{CDE25C7D-E9FF-4369-9F0B-92EAA3B8B5F4}" presName="parentNode" presStyleLbl="node1" presStyleIdx="1" presStyleCnt="4" custLinFactNeighborX="-9879" custLinFactNeighborY="1198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97E786-62C5-4DA2-AAB3-24D59250824A}" type="pres">
      <dgm:prSet presAssocID="{CDE25C7D-E9FF-4369-9F0B-92EAA3B8B5F4}" presName="childNode" presStyleLbl="revTx" presStyleIdx="0" presStyleCnt="0">
        <dgm:presLayoutVars>
          <dgm:bulletEnabled val="1"/>
        </dgm:presLayoutVars>
      </dgm:prSet>
      <dgm:spPr/>
    </dgm:pt>
    <dgm:pt modelId="{491E271E-EE64-4C75-84F9-B52023CBC8F7}" type="pres">
      <dgm:prSet presAssocID="{09FDC553-BA84-4EDC-A664-40E8EB6F8AE0}" presName="Name25" presStyleLbl="parChTrans1D1" presStyleIdx="1" presStyleCnt="3"/>
      <dgm:spPr/>
      <dgm:t>
        <a:bodyPr/>
        <a:lstStyle/>
        <a:p>
          <a:endParaRPr lang="cs-CZ"/>
        </a:p>
      </dgm:t>
    </dgm:pt>
    <dgm:pt modelId="{53A583C9-64D4-4990-A816-BE74D6ABF2F6}" type="pres">
      <dgm:prSet presAssocID="{F27F2D92-6D48-43EB-A10B-DF8A8DF3DADA}" presName="node" presStyleCnt="0"/>
      <dgm:spPr/>
    </dgm:pt>
    <dgm:pt modelId="{0BA774B5-F04A-43DA-988F-DD2208CA731C}" type="pres">
      <dgm:prSet presAssocID="{F27F2D92-6D48-43EB-A10B-DF8A8DF3DADA}" presName="parentNode" presStyleLbl="node1" presStyleIdx="2" presStyleCnt="4" custLinFactX="2428" custLinFactNeighborX="100000" custLinFactNeighborY="2299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BE93D17-30CF-4461-99EE-E1E1935E4985}" type="pres">
      <dgm:prSet presAssocID="{F27F2D92-6D48-43EB-A10B-DF8A8DF3DADA}" presName="childNode" presStyleLbl="revTx" presStyleIdx="0" presStyleCnt="0">
        <dgm:presLayoutVars>
          <dgm:bulletEnabled val="1"/>
        </dgm:presLayoutVars>
      </dgm:prSet>
      <dgm:spPr/>
    </dgm:pt>
    <dgm:pt modelId="{6142A1BD-C9B4-49E4-88B6-D379435BC402}" type="pres">
      <dgm:prSet presAssocID="{9F24872D-37FC-42A5-8F55-50107F389BCA}" presName="Name25" presStyleLbl="parChTrans1D1" presStyleIdx="2" presStyleCnt="3"/>
      <dgm:spPr/>
      <dgm:t>
        <a:bodyPr/>
        <a:lstStyle/>
        <a:p>
          <a:endParaRPr lang="cs-CZ"/>
        </a:p>
      </dgm:t>
    </dgm:pt>
    <dgm:pt modelId="{0F8A680D-30CD-47A6-83EE-336357520468}" type="pres">
      <dgm:prSet presAssocID="{0A067357-6344-4704-AC85-A6A8ED67A726}" presName="node" presStyleCnt="0"/>
      <dgm:spPr/>
    </dgm:pt>
    <dgm:pt modelId="{563E12FD-3BD9-4D8D-BEE4-3865B47F77AD}" type="pres">
      <dgm:prSet presAssocID="{0A067357-6344-4704-AC85-A6A8ED67A726}" presName="parentNode" presStyleLbl="node1" presStyleIdx="3" presStyleCnt="4" custScaleX="93499" custScaleY="93500" custLinFactNeighborX="-68709" custLinFactNeighborY="936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6E2FEB-4DCE-413B-8C65-CE554DB0D2E5}" type="pres">
      <dgm:prSet presAssocID="{0A067357-6344-4704-AC85-A6A8ED67A726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4C24AD8-FCF1-40A4-9958-AAA433FA17F6}" type="presOf" srcId="{09FDC553-BA84-4EDC-A664-40E8EB6F8AE0}" destId="{491E271E-EE64-4C75-84F9-B52023CBC8F7}" srcOrd="0" destOrd="0" presId="urn:microsoft.com/office/officeart/2005/8/layout/radial2"/>
    <dgm:cxn modelId="{6F32C9FA-7F95-4EB9-9DE9-1D5259B35DA7}" srcId="{00B454E8-8808-48F2-AF4E-BF4A46BA2F78}" destId="{F27F2D92-6D48-43EB-A10B-DF8A8DF3DADA}" srcOrd="1" destOrd="0" parTransId="{09FDC553-BA84-4EDC-A664-40E8EB6F8AE0}" sibTransId="{853230B0-E6F6-4F14-80DF-92E1C25A094C}"/>
    <dgm:cxn modelId="{A79B018A-C704-4F2D-BA9B-DEC054A59C3B}" srcId="{00B454E8-8808-48F2-AF4E-BF4A46BA2F78}" destId="{CDE25C7D-E9FF-4369-9F0B-92EAA3B8B5F4}" srcOrd="0" destOrd="0" parTransId="{FBFDCDB4-62AA-4976-82B7-408CB03D77CF}" sibTransId="{5B8CEB7E-8A0D-4CC6-8371-FFFA8A38B513}"/>
    <dgm:cxn modelId="{802755F4-D102-436C-AD82-F19399D564F5}" type="presOf" srcId="{9F24872D-37FC-42A5-8F55-50107F389BCA}" destId="{6142A1BD-C9B4-49E4-88B6-D379435BC402}" srcOrd="0" destOrd="0" presId="urn:microsoft.com/office/officeart/2005/8/layout/radial2"/>
    <dgm:cxn modelId="{06C17333-3341-428D-9E8A-A29EC8CABB6C}" type="presOf" srcId="{00B454E8-8808-48F2-AF4E-BF4A46BA2F78}" destId="{926046B2-A3FE-42D9-A2DD-A6260695A50B}" srcOrd="0" destOrd="0" presId="urn:microsoft.com/office/officeart/2005/8/layout/radial2"/>
    <dgm:cxn modelId="{6D57167F-CA23-4AC8-BE48-4E9ED5ED23F5}" type="presOf" srcId="{CDE25C7D-E9FF-4369-9F0B-92EAA3B8B5F4}" destId="{40C26300-37B4-4224-B720-65BEE142BF29}" srcOrd="0" destOrd="0" presId="urn:microsoft.com/office/officeart/2005/8/layout/radial2"/>
    <dgm:cxn modelId="{271FF396-B700-49A1-99BC-31DB4371E24B}" type="presOf" srcId="{FBFDCDB4-62AA-4976-82B7-408CB03D77CF}" destId="{72F87804-B8E5-4DCC-92E8-AD743BBDFE34}" srcOrd="0" destOrd="0" presId="urn:microsoft.com/office/officeart/2005/8/layout/radial2"/>
    <dgm:cxn modelId="{FAA167DE-0BA3-4A2A-88B3-FB6F21ADA2AF}" type="presOf" srcId="{0A067357-6344-4704-AC85-A6A8ED67A726}" destId="{563E12FD-3BD9-4D8D-BEE4-3865B47F77AD}" srcOrd="0" destOrd="0" presId="urn:microsoft.com/office/officeart/2005/8/layout/radial2"/>
    <dgm:cxn modelId="{5F9E4809-EFFE-4D82-B3DA-22A0C11AC706}" srcId="{00B454E8-8808-48F2-AF4E-BF4A46BA2F78}" destId="{0A067357-6344-4704-AC85-A6A8ED67A726}" srcOrd="2" destOrd="0" parTransId="{9F24872D-37FC-42A5-8F55-50107F389BCA}" sibTransId="{CAA21F26-0E0F-49D6-8E85-B9837C98D9FC}"/>
    <dgm:cxn modelId="{3E0A4E8A-70D4-4322-ABCA-66C39227954A}" type="presOf" srcId="{F27F2D92-6D48-43EB-A10B-DF8A8DF3DADA}" destId="{0BA774B5-F04A-43DA-988F-DD2208CA731C}" srcOrd="0" destOrd="0" presId="urn:microsoft.com/office/officeart/2005/8/layout/radial2"/>
    <dgm:cxn modelId="{657C903A-EBA7-4AC9-BDD2-3BA1C7E96536}" type="presParOf" srcId="{926046B2-A3FE-42D9-A2DD-A6260695A50B}" destId="{599F035F-90A6-4BDD-AB1A-0941E0249EDF}" srcOrd="0" destOrd="0" presId="urn:microsoft.com/office/officeart/2005/8/layout/radial2"/>
    <dgm:cxn modelId="{8D2C0794-861C-4169-94D4-F9212CCDC72E}" type="presParOf" srcId="{599F035F-90A6-4BDD-AB1A-0941E0249EDF}" destId="{F2E166B4-F0C2-45A9-845E-E30DE91B5300}" srcOrd="0" destOrd="0" presId="urn:microsoft.com/office/officeart/2005/8/layout/radial2"/>
    <dgm:cxn modelId="{AC4F6D44-411E-42AF-953F-C289D4223884}" type="presParOf" srcId="{F2E166B4-F0C2-45A9-845E-E30DE91B5300}" destId="{DF2E29B1-A16B-4628-84D3-B1244ADF0087}" srcOrd="0" destOrd="0" presId="urn:microsoft.com/office/officeart/2005/8/layout/radial2"/>
    <dgm:cxn modelId="{8F9EA5AF-68CF-4BB6-BB60-4EEC6E8A9B9E}" type="presParOf" srcId="{F2E166B4-F0C2-45A9-845E-E30DE91B5300}" destId="{6F71663C-D5CA-4B53-9E68-9891F694CDCE}" srcOrd="1" destOrd="0" presId="urn:microsoft.com/office/officeart/2005/8/layout/radial2"/>
    <dgm:cxn modelId="{4F3034A9-66DF-42E2-9F39-A5C3C2202BA2}" type="presParOf" srcId="{599F035F-90A6-4BDD-AB1A-0941E0249EDF}" destId="{72F87804-B8E5-4DCC-92E8-AD743BBDFE34}" srcOrd="1" destOrd="0" presId="urn:microsoft.com/office/officeart/2005/8/layout/radial2"/>
    <dgm:cxn modelId="{5A01C6C1-5584-4975-B8B9-C9991675C678}" type="presParOf" srcId="{599F035F-90A6-4BDD-AB1A-0941E0249EDF}" destId="{6D3F8DCD-24AF-4F19-94BC-B5D268065B53}" srcOrd="2" destOrd="0" presId="urn:microsoft.com/office/officeart/2005/8/layout/radial2"/>
    <dgm:cxn modelId="{FC9518EF-5224-4D41-A93B-67F21A129AB6}" type="presParOf" srcId="{6D3F8DCD-24AF-4F19-94BC-B5D268065B53}" destId="{40C26300-37B4-4224-B720-65BEE142BF29}" srcOrd="0" destOrd="0" presId="urn:microsoft.com/office/officeart/2005/8/layout/radial2"/>
    <dgm:cxn modelId="{C9AEFC28-6622-4419-A783-43ACF52E2399}" type="presParOf" srcId="{6D3F8DCD-24AF-4F19-94BC-B5D268065B53}" destId="{6697E786-62C5-4DA2-AAB3-24D59250824A}" srcOrd="1" destOrd="0" presId="urn:microsoft.com/office/officeart/2005/8/layout/radial2"/>
    <dgm:cxn modelId="{B1389C60-1F65-4A5A-8641-3219ED61B0A3}" type="presParOf" srcId="{599F035F-90A6-4BDD-AB1A-0941E0249EDF}" destId="{491E271E-EE64-4C75-84F9-B52023CBC8F7}" srcOrd="3" destOrd="0" presId="urn:microsoft.com/office/officeart/2005/8/layout/radial2"/>
    <dgm:cxn modelId="{79B7585C-1B33-44BE-BC30-8B16E919FBD2}" type="presParOf" srcId="{599F035F-90A6-4BDD-AB1A-0941E0249EDF}" destId="{53A583C9-64D4-4990-A816-BE74D6ABF2F6}" srcOrd="4" destOrd="0" presId="urn:microsoft.com/office/officeart/2005/8/layout/radial2"/>
    <dgm:cxn modelId="{18CF76B6-CADE-494E-80D1-B4339AC04B67}" type="presParOf" srcId="{53A583C9-64D4-4990-A816-BE74D6ABF2F6}" destId="{0BA774B5-F04A-43DA-988F-DD2208CA731C}" srcOrd="0" destOrd="0" presId="urn:microsoft.com/office/officeart/2005/8/layout/radial2"/>
    <dgm:cxn modelId="{CAFA6289-7D68-4738-9C01-E13CACAECE80}" type="presParOf" srcId="{53A583C9-64D4-4990-A816-BE74D6ABF2F6}" destId="{ABE93D17-30CF-4461-99EE-E1E1935E4985}" srcOrd="1" destOrd="0" presId="urn:microsoft.com/office/officeart/2005/8/layout/radial2"/>
    <dgm:cxn modelId="{306A84C7-7B70-41CE-8D9E-73ECCC6B27C6}" type="presParOf" srcId="{599F035F-90A6-4BDD-AB1A-0941E0249EDF}" destId="{6142A1BD-C9B4-49E4-88B6-D379435BC402}" srcOrd="5" destOrd="0" presId="urn:microsoft.com/office/officeart/2005/8/layout/radial2"/>
    <dgm:cxn modelId="{36858474-C30A-4E44-8B4B-08D4F5C67892}" type="presParOf" srcId="{599F035F-90A6-4BDD-AB1A-0941E0249EDF}" destId="{0F8A680D-30CD-47A6-83EE-336357520468}" srcOrd="6" destOrd="0" presId="urn:microsoft.com/office/officeart/2005/8/layout/radial2"/>
    <dgm:cxn modelId="{17588A3A-218C-4DB0-8383-75D3FE993966}" type="presParOf" srcId="{0F8A680D-30CD-47A6-83EE-336357520468}" destId="{563E12FD-3BD9-4D8D-BEE4-3865B47F77AD}" srcOrd="0" destOrd="0" presId="urn:microsoft.com/office/officeart/2005/8/layout/radial2"/>
    <dgm:cxn modelId="{0848FFFE-04E7-43D8-8030-0D580F680FC6}" type="presParOf" srcId="{0F8A680D-30CD-47A6-83EE-336357520468}" destId="{8F6E2FEB-4DCE-413B-8C65-CE554DB0D2E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2A1BD-C9B4-49E4-88B6-D379435BC402}">
      <dsp:nvSpPr>
        <dsp:cNvPr id="0" name=""/>
        <dsp:cNvSpPr/>
      </dsp:nvSpPr>
      <dsp:spPr>
        <a:xfrm rot="3738024">
          <a:off x="2075370" y="3431967"/>
          <a:ext cx="406429" cy="55019"/>
        </a:xfrm>
        <a:custGeom>
          <a:avLst/>
          <a:gdLst/>
          <a:ahLst/>
          <a:cxnLst/>
          <a:rect l="0" t="0" r="0" b="0"/>
          <a:pathLst>
            <a:path>
              <a:moveTo>
                <a:pt x="0" y="27509"/>
              </a:moveTo>
              <a:lnTo>
                <a:pt x="406429" y="27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1E271E-EE64-4C75-84F9-B52023CBC8F7}">
      <dsp:nvSpPr>
        <dsp:cNvPr id="0" name=""/>
        <dsp:cNvSpPr/>
      </dsp:nvSpPr>
      <dsp:spPr>
        <a:xfrm rot="275205">
          <a:off x="2575589" y="2579836"/>
          <a:ext cx="2326814" cy="55019"/>
        </a:xfrm>
        <a:custGeom>
          <a:avLst/>
          <a:gdLst/>
          <a:ahLst/>
          <a:cxnLst/>
          <a:rect l="0" t="0" r="0" b="0"/>
          <a:pathLst>
            <a:path>
              <a:moveTo>
                <a:pt x="0" y="27509"/>
              </a:moveTo>
              <a:lnTo>
                <a:pt x="2326814" y="27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87804-B8E5-4DCC-92E8-AD743BBDFE34}">
      <dsp:nvSpPr>
        <dsp:cNvPr id="0" name=""/>
        <dsp:cNvSpPr/>
      </dsp:nvSpPr>
      <dsp:spPr>
        <a:xfrm rot="19149215">
          <a:off x="2496625" y="1478651"/>
          <a:ext cx="679084" cy="55019"/>
        </a:xfrm>
        <a:custGeom>
          <a:avLst/>
          <a:gdLst/>
          <a:ahLst/>
          <a:cxnLst/>
          <a:rect l="0" t="0" r="0" b="0"/>
          <a:pathLst>
            <a:path>
              <a:moveTo>
                <a:pt x="0" y="27509"/>
              </a:moveTo>
              <a:lnTo>
                <a:pt x="679084" y="27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1663C-D5CA-4B53-9E68-9891F694CDCE}">
      <dsp:nvSpPr>
        <dsp:cNvPr id="0" name=""/>
        <dsp:cNvSpPr/>
      </dsp:nvSpPr>
      <dsp:spPr>
        <a:xfrm>
          <a:off x="783470" y="1532673"/>
          <a:ext cx="1927715" cy="182977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26300-37B4-4224-B720-65BEE142BF29}">
      <dsp:nvSpPr>
        <dsp:cNvPr id="0" name=""/>
        <dsp:cNvSpPr/>
      </dsp:nvSpPr>
      <dsp:spPr>
        <a:xfrm>
          <a:off x="2930980" y="183559"/>
          <a:ext cx="1330722" cy="1330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Vzdělávací odbor</a:t>
          </a:r>
          <a:endParaRPr lang="cs-CZ" sz="1200" kern="1200" dirty="0"/>
        </a:p>
      </dsp:txBody>
      <dsp:txXfrm>
        <a:off x="3125860" y="378439"/>
        <a:ext cx="940962" cy="940962"/>
      </dsp:txXfrm>
    </dsp:sp>
    <dsp:sp modelId="{0BA774B5-F04A-43DA-988F-DD2208CA731C}">
      <dsp:nvSpPr>
        <dsp:cNvPr id="0" name=""/>
        <dsp:cNvSpPr/>
      </dsp:nvSpPr>
      <dsp:spPr>
        <a:xfrm>
          <a:off x="4896547" y="2088228"/>
          <a:ext cx="1330722" cy="1330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Oddělení lékařské knihovny</a:t>
          </a:r>
          <a:endParaRPr lang="cs-CZ" sz="1200" kern="1200" dirty="0"/>
        </a:p>
      </dsp:txBody>
      <dsp:txXfrm>
        <a:off x="5091427" y="2283108"/>
        <a:ext cx="940962" cy="940962"/>
      </dsp:txXfrm>
    </dsp:sp>
    <dsp:sp modelId="{563E12FD-3BD9-4D8D-BEE4-3865B47F77AD}">
      <dsp:nvSpPr>
        <dsp:cNvPr id="0" name=""/>
        <dsp:cNvSpPr/>
      </dsp:nvSpPr>
      <dsp:spPr>
        <a:xfrm>
          <a:off x="2016217" y="3562986"/>
          <a:ext cx="1333543" cy="13335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Oddělení multimediální podpory</a:t>
          </a:r>
          <a:endParaRPr lang="cs-CZ" sz="1200" kern="1200" dirty="0"/>
        </a:p>
      </dsp:txBody>
      <dsp:txXfrm>
        <a:off x="2211510" y="3758281"/>
        <a:ext cx="942957" cy="942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A3E2C10-69B8-4108-BD3A-58A453090A4B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A8C983C-F48A-4FD3-B820-3FFB4DE88E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751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2D8E9A1-526C-4C42-8362-FC94A4C5FB66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35D9C5-F451-4BDC-9C61-0947BC19DF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680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9333C-247A-4D1F-8C3C-5B3B404E34B2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77DF8-4F1B-437D-A8C4-26778339C69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8E30B-A5DB-447F-AE73-C82266359559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527FA-E3D4-49A6-9727-46687B7C18C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285860"/>
            <a:ext cx="2057400" cy="484030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85860"/>
            <a:ext cx="6019800" cy="4840303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C24D-9166-4D38-8B94-5E51C1672B97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8365E-B507-412D-9B5A-E6A974C9404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B1F0F-561E-4444-8BA3-C4146958154B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51C3-A188-4117-82C9-347261D024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2BADE-309C-4D2A-A976-00C6627A4C39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E7560-127D-4CCB-BE87-083BBB18C65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500306"/>
            <a:ext cx="4038600" cy="36258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500306"/>
            <a:ext cx="4038600" cy="36258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A44FD-9456-4FB0-9FA2-CB4C34EE15BA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6061C-0E90-4655-BE39-959103C1724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57492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357562"/>
            <a:ext cx="4040188" cy="2768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57492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3357562"/>
            <a:ext cx="4041775" cy="2768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E2576-57E2-4FD8-A09B-8E68DFC8E31C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CA261-6D4C-4191-90C8-9D798A864BD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D92EF-72EA-48DA-85D0-FD5EDD142F7B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6DA1A-2685-4CEB-8238-6CB8B11FC11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9BFFA-EFDC-4C80-A707-C3FA76725717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3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0D615-2641-448A-B72A-2B8F909315D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285860"/>
            <a:ext cx="5111750" cy="48403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500306"/>
            <a:ext cx="3008313" cy="36258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8D3A5-3D5D-4DF8-9D17-5D1D590C7EBB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A36E3-22E5-446E-AF42-40FA464B3F0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643049"/>
            <a:ext cx="5486400" cy="30845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C6490-B597-4EB4-94DF-DB059DE706DE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DD2FB-1CB9-4A29-B7BC-963276852BF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Obrázek 11" descr="logo-kz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6356" y="0"/>
            <a:ext cx="91424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12144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2500313"/>
            <a:ext cx="82296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42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FEC13A-DF05-4348-8713-14B6CF805348}" type="datetimeFigureOut">
              <a:rPr lang="cs-CZ"/>
              <a:pPr>
                <a:defRPr/>
              </a:pPr>
              <a:t>30.09.2022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43813" y="6356350"/>
            <a:ext cx="1042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840B42-10DF-429A-A73D-87B9FBB058A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500188" y="6357938"/>
            <a:ext cx="6143625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cs-CZ" sz="1200" dirty="0">
                <a:latin typeface="+mn-lt"/>
                <a:cs typeface="+mn-cs"/>
              </a:rPr>
              <a:t>Krajská zdravotní, a.s. • Sociální péče 3316/12A, 401 13 Ústí nad Labem • IČ: 254 88 627</a:t>
            </a:r>
          </a:p>
          <a:p>
            <a:pPr algn="ctr">
              <a:defRPr/>
            </a:pPr>
            <a:r>
              <a:rPr lang="cs-CZ" sz="1200" dirty="0">
                <a:latin typeface="+mn-lt"/>
                <a:cs typeface="+mn-cs"/>
              </a:rPr>
              <a:t>společnost vedená Krajským soudem v Ústí nad Labem, oddíl B, vložka 1550</a:t>
            </a:r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lenka.navratilova@kzcr.eu" TargetMode="External"/><Relationship Id="rId2" Type="http://schemas.openxmlformats.org/officeDocument/2006/relationships/hyperlink" Target="mailto:andrea.cerna@kzcr.e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udmila.hyklova@kzcr.eu" TargetMode="External"/><Relationship Id="rId5" Type="http://schemas.openxmlformats.org/officeDocument/2006/relationships/hyperlink" Target="mailto:sandra.mudra@kzcr.eu" TargetMode="External"/><Relationship Id="rId4" Type="http://schemas.openxmlformats.org/officeDocument/2006/relationships/hyperlink" Target="mailto:Vlastimila.vlacha@kzcr.eu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1196752"/>
            <a:ext cx="8229600" cy="424847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Vzdělávací institut – </a:t>
            </a:r>
            <a:r>
              <a:rPr lang="cs-CZ" sz="6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Oddělení lékařské knihovny </a:t>
            </a:r>
          </a:p>
          <a:p>
            <a:r>
              <a:rPr lang="cs-C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Krajská zdravotní, a.s.</a:t>
            </a:r>
          </a:p>
          <a:p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Ing. Andrea Černá</a:t>
            </a:r>
          </a:p>
          <a:p>
            <a:r>
              <a:rPr lang="cs-CZ" sz="6000" dirty="0" smtClean="0"/>
              <a:t> </a:t>
            </a:r>
          </a:p>
          <a:p>
            <a:pPr algn="l"/>
            <a:endParaRPr lang="cs-CZ" sz="2800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457200" y="3068960"/>
            <a:ext cx="8229600" cy="314610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19" indent="-342819" algn="ctr">
              <a:buFont typeface="Arial" charset="0"/>
              <a:buNone/>
              <a:defRPr/>
            </a:pPr>
            <a:endParaRPr lang="cs-CZ" b="1" dirty="0" smtClean="0">
              <a:solidFill>
                <a:srgbClr val="8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102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55512" t="19761" r="15351" b="22280"/>
          <a:stretch/>
        </p:blipFill>
        <p:spPr>
          <a:xfrm>
            <a:off x="1115616" y="1556792"/>
            <a:ext cx="6602819" cy="4104456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2987824" y="2348880"/>
            <a:ext cx="504056" cy="43204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FF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398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57200" y="1016732"/>
            <a:ext cx="8579296" cy="410445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Oddělení lékařské knihovny:</a:t>
            </a:r>
            <a:endParaRPr lang="cs-C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 zdravotníky a nezdravotníky v KZ, a.s., studenty a pedagogický personál, odborníky ze Zdrav. ústavu či externí čtenáře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výpůjčka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 a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časopisů (přes 100 tis. knižních titulů a 70 titulů časopisů) 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meziknihovní služba (v rámci ČR i v zahraničí)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vyhledávání odborných článků (české i cizojazyčné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rešerší (české i cizojazyčné)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nformační, internetové, reprografické a propagační služby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tudovna s PC</a:t>
            </a: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457200" y="3068960"/>
            <a:ext cx="8229600" cy="314610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19" indent="-342819" algn="ctr"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85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67544" y="1052736"/>
            <a:ext cx="8579296" cy="410445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Databáze</a:t>
            </a:r>
          </a:p>
          <a:p>
            <a:endParaRPr lang="cs-CZ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Umožnění přístupu k informacím pro vědu, výzkum a výuku</a:t>
            </a:r>
          </a:p>
          <a:p>
            <a:pPr algn="l"/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licencované </a:t>
            </a:r>
            <a:r>
              <a:rPr lang="cs-CZ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zdroje</a:t>
            </a:r>
            <a:endParaRPr lang="cs-CZ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UpToDate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Anywhere</a:t>
            </a:r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Medline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Fulltext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DynaMed</a:t>
            </a:r>
            <a:endParaRPr lang="cs-C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cs-CZ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SpringerLink</a:t>
            </a:r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(odběr bude ukončen 12\2022)</a:t>
            </a:r>
          </a:p>
        </p:txBody>
      </p:sp>
    </p:spTree>
    <p:extLst>
      <p:ext uri="{BB962C8B-B14F-4D97-AF65-F5344CB8AC3E}">
        <p14:creationId xmlns:p14="http://schemas.microsoft.com/office/powerpoint/2010/main" val="562102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50000" t="12201" r="388" b="14720"/>
          <a:stretch/>
        </p:blipFill>
        <p:spPr>
          <a:xfrm>
            <a:off x="1" y="16750"/>
            <a:ext cx="4499992" cy="197209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390" t="9679" r="52361" b="7160"/>
          <a:stretch/>
        </p:blipFill>
        <p:spPr>
          <a:xfrm>
            <a:off x="34253" y="3501008"/>
            <a:ext cx="4176464" cy="329416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/>
          <a:srcRect l="9051" t="9680" r="60237" b="4640"/>
          <a:stretch/>
        </p:blipFill>
        <p:spPr>
          <a:xfrm>
            <a:off x="4498178" y="16750"/>
            <a:ext cx="4645822" cy="32031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/>
          <a:srcRect l="57487" t="12599" r="6289" b="34481"/>
          <a:stretch/>
        </p:blipFill>
        <p:spPr>
          <a:xfrm>
            <a:off x="4498178" y="3212976"/>
            <a:ext cx="4645822" cy="17189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/>
          <a:srcRect t="10080" r="51574" b="4242"/>
          <a:stretch/>
        </p:blipFill>
        <p:spPr>
          <a:xfrm>
            <a:off x="0" y="1700808"/>
            <a:ext cx="4427983" cy="194421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7"/>
          <a:srcRect l="15592" t="13608" r="65981" b="44056"/>
          <a:stretch/>
        </p:blipFill>
        <p:spPr>
          <a:xfrm>
            <a:off x="23492" y="5517232"/>
            <a:ext cx="4332484" cy="134076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8"/>
          <a:srcRect l="50000" t="12201" r="3538" b="14720"/>
          <a:stretch/>
        </p:blipFill>
        <p:spPr>
          <a:xfrm>
            <a:off x="4355976" y="4931876"/>
            <a:ext cx="4788024" cy="19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3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467544" y="908720"/>
            <a:ext cx="8579296" cy="532859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Kontakty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Ing. Andrea Černá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Zmocněná vedoucí oddělení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Tel.: 477 114 127, 603 557 919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andrea.cerna@kzcr.eu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Lenka Navrátilová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Knihovnice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Tel.: 447 112 051, e-mail: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lenka.navratilova@kzcr.eu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Vlastimila Vlachá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Knihovnice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Tel.: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447 112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051, e-mail: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Vlastimila.vlacha@kzcr.eu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 Most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Sandra Múdrá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Knihovnice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Tel.: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476 172 320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e-mail: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sandra.mudra@kzcr.eu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 Děčín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Ludmila Hyklová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Knihovnice</a:t>
            </a:r>
          </a:p>
          <a:p>
            <a:pPr algn="l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Tel.: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477 114 128,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ludmila.hyklova@kzcr.eu</a:t>
            </a:r>
            <a:endParaRPr lang="cs-C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cs-CZ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50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74832" cy="40324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 </a:t>
            </a:r>
            <a:r>
              <a:rPr lang="cs-CZ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3E51C3-A188-4117-82C9-347261D0243D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7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1340768"/>
            <a:ext cx="763284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sz="2000" dirty="0" smtClean="0"/>
              <a:t>KZ, a.s. zahrnuje </a:t>
            </a:r>
            <a:r>
              <a:rPr lang="cs-CZ" sz="2000" dirty="0" smtClean="0"/>
              <a:t>nemocnici </a:t>
            </a:r>
            <a:r>
              <a:rPr lang="cs-CZ" sz="2000" dirty="0" smtClean="0"/>
              <a:t>v:</a:t>
            </a:r>
            <a:endParaRPr lang="cs-CZ" sz="2000" dirty="0"/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/>
              <a:t>Děčíně</a:t>
            </a:r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/>
              <a:t>Ústí nad Labem</a:t>
            </a:r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/>
              <a:t>Teplicích</a:t>
            </a:r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/>
              <a:t>Mostě</a:t>
            </a:r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Chomutově</a:t>
            </a:r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Litoměřicích</a:t>
            </a:r>
            <a:endParaRPr lang="cs-CZ" dirty="0" smtClean="0"/>
          </a:p>
          <a:p>
            <a:pPr marL="652971" lvl="1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Rumburku</a:t>
            </a:r>
            <a:endParaRPr lang="cs-CZ" dirty="0"/>
          </a:p>
          <a:p>
            <a:pPr>
              <a:buSzPct val="120000"/>
              <a:defRPr/>
            </a:pPr>
            <a:endParaRPr lang="cs-CZ" sz="2000" dirty="0" smtClean="0"/>
          </a:p>
          <a:p>
            <a:pPr>
              <a:buSzPct val="120000"/>
              <a:defRPr/>
            </a:pPr>
            <a:endParaRPr lang="cs-CZ" sz="2000" dirty="0" smtClean="0"/>
          </a:p>
          <a:p>
            <a:pPr marL="360363" indent="-360363">
              <a:buSzPct val="120000"/>
              <a:buFont typeface="Wingdings" panose="05000000000000000000" pitchFamily="2" charset="2"/>
              <a:buChar char="Ø"/>
              <a:defRPr/>
            </a:pPr>
            <a:r>
              <a:rPr lang="cs-CZ" sz="2000" dirty="0" smtClean="0"/>
              <a:t>KZ, a.s.           dominantní </a:t>
            </a:r>
            <a:r>
              <a:rPr lang="cs-CZ" sz="2000" dirty="0"/>
              <a:t>poskytovatel zdravotní péče v </a:t>
            </a:r>
            <a:r>
              <a:rPr lang="cs-CZ" sz="2000" dirty="0" smtClean="0"/>
              <a:t>Ústeckém </a:t>
            </a:r>
            <a:r>
              <a:rPr lang="cs-CZ" sz="2000" dirty="0"/>
              <a:t>kraji se silným přesahem do sousedních regionů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836712"/>
            <a:ext cx="4480669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Šipka doprava se zářezem 3"/>
          <p:cNvSpPr/>
          <p:nvPr/>
        </p:nvSpPr>
        <p:spPr>
          <a:xfrm>
            <a:off x="1835696" y="4221088"/>
            <a:ext cx="432048" cy="324036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51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1268760"/>
            <a:ext cx="7992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cs-CZ" altLang="en-US" dirty="0" smtClean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cs-CZ" altLang="en-US" dirty="0" smtClean="0"/>
              <a:t>zhruba 9 000 </a:t>
            </a:r>
            <a:r>
              <a:rPr lang="cs-CZ" altLang="en-US" dirty="0"/>
              <a:t>zaměstnanců, z toho </a:t>
            </a:r>
            <a:r>
              <a:rPr lang="cs-CZ" altLang="en-US" dirty="0" smtClean="0"/>
              <a:t>cca 3 000 </a:t>
            </a:r>
            <a:r>
              <a:rPr lang="cs-CZ" altLang="en-US" dirty="0"/>
              <a:t>zdravotních sester a </a:t>
            </a:r>
            <a:r>
              <a:rPr lang="cs-CZ" altLang="en-US" dirty="0" smtClean="0"/>
              <a:t>přes 1000 </a:t>
            </a:r>
            <a:r>
              <a:rPr lang="cs-CZ" altLang="en-US" dirty="0"/>
              <a:t>lékařů všech </a:t>
            </a:r>
            <a:r>
              <a:rPr lang="cs-CZ" altLang="en-US" dirty="0" smtClean="0"/>
              <a:t>odborností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cs-CZ" altLang="en-US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cs-CZ" altLang="en-US" dirty="0"/>
              <a:t>roční obrat </a:t>
            </a:r>
            <a:r>
              <a:rPr lang="cs-CZ" altLang="en-US" dirty="0" smtClean="0"/>
              <a:t>12 032 mil. Kč, </a:t>
            </a:r>
            <a:r>
              <a:rPr lang="cs-CZ" altLang="en-US" dirty="0"/>
              <a:t>v posledních pěti letech je její hospodaření </a:t>
            </a:r>
            <a:r>
              <a:rPr lang="cs-CZ" altLang="en-US" dirty="0" smtClean="0"/>
              <a:t>ziskové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cs-CZ" altLang="en-US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cs-CZ" altLang="en-US" dirty="0" smtClean="0"/>
              <a:t>Cca 3 900 </a:t>
            </a:r>
            <a:r>
              <a:rPr lang="cs-CZ" altLang="en-US" dirty="0"/>
              <a:t>lůžek a 118 klinických </a:t>
            </a:r>
            <a:r>
              <a:rPr lang="cs-CZ" altLang="en-US" dirty="0" smtClean="0"/>
              <a:t>oddělení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cs-CZ" altLang="en-US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cs-CZ" altLang="en-US" dirty="0"/>
              <a:t>ročně cca </a:t>
            </a:r>
            <a:r>
              <a:rPr lang="cs-CZ" altLang="en-US" dirty="0" smtClean="0"/>
              <a:t>160 </a:t>
            </a:r>
            <a:r>
              <a:rPr lang="cs-CZ" altLang="en-US" dirty="0"/>
              <a:t>tisíc hospitalizovaných, </a:t>
            </a:r>
            <a:r>
              <a:rPr lang="cs-CZ" altLang="en-US" dirty="0" smtClean="0"/>
              <a:t>50 </a:t>
            </a:r>
            <a:r>
              <a:rPr lang="cs-CZ" altLang="en-US" dirty="0"/>
              <a:t>tisíc operací a 1,6 milionu ambulantních vyšetření</a:t>
            </a:r>
          </a:p>
        </p:txBody>
      </p:sp>
    </p:spTree>
    <p:extLst>
      <p:ext uri="{BB962C8B-B14F-4D97-AF65-F5344CB8AC3E}">
        <p14:creationId xmlns:p14="http://schemas.microsoft.com/office/powerpoint/2010/main" val="106572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66679935"/>
              </p:ext>
            </p:extLst>
          </p:nvPr>
        </p:nvGraphicFramePr>
        <p:xfrm>
          <a:off x="1115616" y="1412776"/>
          <a:ext cx="777686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83568" y="155679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Složení VIKZ: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25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ál 1"/>
          <p:cNvSpPr/>
          <p:nvPr/>
        </p:nvSpPr>
        <p:spPr>
          <a:xfrm>
            <a:off x="611560" y="1268760"/>
            <a:ext cx="4320480" cy="244827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TextovéPole 2"/>
          <p:cNvSpPr txBox="1"/>
          <p:nvPr/>
        </p:nvSpPr>
        <p:spPr>
          <a:xfrm>
            <a:off x="611560" y="204789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</a:rPr>
              <a:t>Vzdělávací institut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4" name="Šipka doprava se zářezem 3"/>
          <p:cNvSpPr/>
          <p:nvPr/>
        </p:nvSpPr>
        <p:spPr>
          <a:xfrm rot="20893355">
            <a:off x="4958930" y="1445872"/>
            <a:ext cx="93610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se zářezem 4"/>
          <p:cNvSpPr/>
          <p:nvPr/>
        </p:nvSpPr>
        <p:spPr>
          <a:xfrm rot="471270">
            <a:off x="5123804" y="2413887"/>
            <a:ext cx="93610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se zářezem 5"/>
          <p:cNvSpPr/>
          <p:nvPr/>
        </p:nvSpPr>
        <p:spPr>
          <a:xfrm rot="1236416">
            <a:off x="4672390" y="3366969"/>
            <a:ext cx="93610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6003992" y="1354127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Akreditace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156176" y="251149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Rezidenční místa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711866" y="358737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Stáže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167489" y="459786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Kurzy, akce</a:t>
            </a:r>
            <a:endParaRPr lang="cs-CZ" dirty="0"/>
          </a:p>
        </p:txBody>
      </p:sp>
      <p:sp>
        <p:nvSpPr>
          <p:cNvPr id="11" name="Šipka doprava se zářezem 10"/>
          <p:cNvSpPr/>
          <p:nvPr/>
        </p:nvSpPr>
        <p:spPr>
          <a:xfrm rot="3703916">
            <a:off x="3428814" y="3986336"/>
            <a:ext cx="93610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prava se zářezem 11"/>
          <p:cNvSpPr/>
          <p:nvPr/>
        </p:nvSpPr>
        <p:spPr>
          <a:xfrm rot="4785741">
            <a:off x="2078386" y="4214273"/>
            <a:ext cx="93610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2286096" y="4967194"/>
            <a:ext cx="1277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CŽV a SV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847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79512" y="1340768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cs-CZ" altLang="en-US" dirty="0" smtClean="0"/>
              <a:t>Oddělení multimediální podpory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56992"/>
            <a:ext cx="3600400" cy="30513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41662"/>
            <a:ext cx="4752528" cy="193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4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2339752" y="2996952"/>
            <a:ext cx="4320480" cy="2448272"/>
            <a:chOff x="3537468" y="1210507"/>
            <a:chExt cx="1041620" cy="1041620"/>
          </a:xfrm>
        </p:grpSpPr>
        <p:sp>
          <p:nvSpPr>
            <p:cNvPr id="5" name="Ovál 4"/>
            <p:cNvSpPr/>
            <p:nvPr/>
          </p:nvSpPr>
          <p:spPr>
            <a:xfrm>
              <a:off x="3537468" y="1210507"/>
              <a:ext cx="1041620" cy="104162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ál 4"/>
            <p:cNvSpPr/>
            <p:nvPr/>
          </p:nvSpPr>
          <p:spPr>
            <a:xfrm>
              <a:off x="3690010" y="1363049"/>
              <a:ext cx="736536" cy="7365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4400" kern="1200" dirty="0" smtClean="0"/>
                <a:t>Oddělení lékařské knihovny</a:t>
              </a:r>
              <a:endParaRPr lang="cs-CZ" sz="4400" kern="1200" dirty="0"/>
            </a:p>
          </p:txBody>
        </p:sp>
      </p:grpSp>
      <p:sp>
        <p:nvSpPr>
          <p:cNvPr id="7" name="TextovéPole 6"/>
          <p:cNvSpPr txBox="1"/>
          <p:nvPr/>
        </p:nvSpPr>
        <p:spPr>
          <a:xfrm>
            <a:off x="2051720" y="112474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Studujete obor zdravotnického zaměření?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403648" y="1644865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Máte zájem o problematiku dějin a současnosti medicíny?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475656" y="222900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Lékařská knihovna je tu právě pro Vás!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5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141277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Adresa: areál Masarykovy nemocnice v Ústí nad Labem, 5. patro budova B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423" y="2132857"/>
            <a:ext cx="4994009" cy="36004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49" b="2372"/>
          <a:stretch/>
        </p:blipFill>
        <p:spPr>
          <a:xfrm>
            <a:off x="755576" y="2132856"/>
            <a:ext cx="244827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8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" b="52100"/>
          <a:stretch/>
        </p:blipFill>
        <p:spPr>
          <a:xfrm>
            <a:off x="971600" y="1412776"/>
            <a:ext cx="7374676" cy="4104456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5796136" y="3488523"/>
            <a:ext cx="504056" cy="43204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FF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051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z-ppt-temp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.pptx" id="{5B840FAC-D1A2-42F0-9C54-AFA6C0C0D5ED}" vid="{B3104C71-34C3-4F93-80A5-D400C107112F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PREZENTACE_KZ_ZÚK_2019_duben</Template>
  <TotalTime>2168</TotalTime>
  <Words>327</Words>
  <Application>Microsoft Office PowerPoint</Application>
  <PresentationFormat>Předvádění na obrazovce (4:3)</PresentationFormat>
  <Paragraphs>82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kz-ppt-temp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Děkuji za pozornost   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Urbanová Eva</dc:creator>
  <cp:lastModifiedBy>Černá Andrea</cp:lastModifiedBy>
  <cp:revision>76</cp:revision>
  <cp:lastPrinted>2019-04-08T05:52:39Z</cp:lastPrinted>
  <dcterms:created xsi:type="dcterms:W3CDTF">2019-02-22T10:30:07Z</dcterms:created>
  <dcterms:modified xsi:type="dcterms:W3CDTF">2022-09-30T10:21:23Z</dcterms:modified>
</cp:coreProperties>
</file>