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21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1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33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2502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0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785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62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546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910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53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158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2DDAD-7BA6-470A-A6B2-E498DFDF9DFE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3D9-BAC0-4B8A-BA20-746EA8E2F7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242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zs.ujep.cz/cs/cat/stipendi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Stipendijní programy Ústeckého kraje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397169"/>
            <a:ext cx="9144000" cy="1655762"/>
          </a:xfrm>
        </p:spPr>
        <p:txBody>
          <a:bodyPr/>
          <a:lstStyle/>
          <a:p>
            <a:r>
              <a:rPr lang="cs-CZ" dirty="0" smtClean="0"/>
              <a:t>Informace pro studenty FZS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5880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Stipendijní programy ÚK vhodné pro studenty FZS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690688"/>
            <a:ext cx="10956235" cy="4351338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lphaLcParenR"/>
            </a:pPr>
            <a:r>
              <a:rPr lang="cs-CZ" b="1" u="sng" dirty="0" smtClean="0"/>
              <a:t>Stipendijní program Ústeckého kraje pro VŠ studenty</a:t>
            </a:r>
          </a:p>
          <a:p>
            <a:pPr marL="514350" indent="-514350">
              <a:buAutoNum type="alphaLcParenR"/>
            </a:pPr>
            <a:r>
              <a:rPr lang="cs-CZ" b="1" u="sng" dirty="0" smtClean="0"/>
              <a:t>Stipendijní </a:t>
            </a:r>
            <a:r>
              <a:rPr lang="cs-CZ" b="1" u="sng" dirty="0"/>
              <a:t>program Stabilizace nelékařských zdravotnických </a:t>
            </a:r>
            <a:r>
              <a:rPr lang="cs-CZ" b="1" u="sng" dirty="0" smtClean="0"/>
              <a:t>pracovníků</a:t>
            </a:r>
          </a:p>
          <a:p>
            <a:pPr marL="0" indent="0">
              <a:buNone/>
            </a:pPr>
            <a:endParaRPr lang="cs-CZ" u="sng" dirty="0" smtClean="0"/>
          </a:p>
          <a:p>
            <a:pPr marL="0" indent="0">
              <a:buNone/>
            </a:pPr>
            <a:r>
              <a:rPr lang="cs-CZ" dirty="0" smtClean="0"/>
              <a:t>Programy </a:t>
            </a:r>
            <a:r>
              <a:rPr lang="cs-CZ" dirty="0"/>
              <a:t>včetně podrobných podmínek </a:t>
            </a:r>
            <a:r>
              <a:rPr lang="cs-CZ" dirty="0" smtClean="0"/>
              <a:t>vyhlašovány </a:t>
            </a:r>
            <a:r>
              <a:rPr lang="cs-CZ" dirty="0"/>
              <a:t>každoročně, informace přímo na webu Ústecký kraj, zprostředkovaně na webu FZS (</a:t>
            </a:r>
            <a:r>
              <a:rPr lang="cs-CZ" u="sng" dirty="0">
                <a:hlinkClick r:id="rId2"/>
              </a:rPr>
              <a:t>https://fzs.ujep.cz/</a:t>
            </a:r>
            <a:r>
              <a:rPr lang="cs-CZ" u="sng" dirty="0" err="1">
                <a:hlinkClick r:id="rId2"/>
              </a:rPr>
              <a:t>cs</a:t>
            </a:r>
            <a:r>
              <a:rPr lang="cs-CZ" u="sng" dirty="0">
                <a:hlinkClick r:id="rId2"/>
              </a:rPr>
              <a:t>/</a:t>
            </a:r>
            <a:r>
              <a:rPr lang="cs-CZ" u="sng" dirty="0" err="1">
                <a:hlinkClick r:id="rId2"/>
              </a:rPr>
              <a:t>cat</a:t>
            </a:r>
            <a:r>
              <a:rPr lang="cs-CZ" u="sng" dirty="0">
                <a:hlinkClick r:id="rId2"/>
              </a:rPr>
              <a:t>/stipendia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r>
              <a:rPr lang="cs-CZ" dirty="0" smtClean="0"/>
              <a:t>Vždy si pečlivě prostudujte kompletní podmínky a ohlídejte si termín uzávěrky žádostí!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2997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6457" y="457891"/>
            <a:ext cx="11474726" cy="132556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a) </a:t>
            </a:r>
            <a:r>
              <a:rPr lang="cs-CZ" b="1" dirty="0" smtClean="0"/>
              <a:t>Stipendijní </a:t>
            </a:r>
            <a:r>
              <a:rPr lang="cs-CZ" b="1" dirty="0"/>
              <a:t>program Ústeckého kraje pro VŠ studenty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901" y="1236731"/>
            <a:ext cx="9012307" cy="546224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" name="Zaoblený obdélník 4"/>
          <p:cNvSpPr/>
          <p:nvPr/>
        </p:nvSpPr>
        <p:spPr>
          <a:xfrm>
            <a:off x="3975652" y="6162261"/>
            <a:ext cx="4678018" cy="424069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973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6457" y="457891"/>
            <a:ext cx="11474726" cy="132556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a) </a:t>
            </a:r>
            <a:r>
              <a:rPr lang="cs-CZ" b="1" dirty="0" smtClean="0"/>
              <a:t>Stipendijní </a:t>
            </a:r>
            <a:r>
              <a:rPr lang="cs-CZ" b="1" dirty="0"/>
              <a:t>program Ústeckého kraje pro VŠ studenty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786020" y="143889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Výběr z </a:t>
            </a:r>
            <a:r>
              <a:rPr lang="cs-CZ" dirty="0" smtClean="0"/>
              <a:t>podmínek:</a:t>
            </a:r>
            <a:endParaRPr lang="cs-CZ" dirty="0"/>
          </a:p>
          <a:p>
            <a:r>
              <a:rPr lang="cs-CZ" dirty="0"/>
              <a:t>Žadatel o Stipendium musí být studentem </a:t>
            </a:r>
            <a:r>
              <a:rPr lang="cs-CZ" u="sng" dirty="0"/>
              <a:t>prezenčního studia </a:t>
            </a:r>
            <a:r>
              <a:rPr lang="cs-CZ" dirty="0"/>
              <a:t>vysoké školy a </a:t>
            </a:r>
            <a:r>
              <a:rPr lang="cs-CZ" u="sng" dirty="0"/>
              <a:t>absolventem </a:t>
            </a:r>
            <a:r>
              <a:rPr lang="cs-CZ" u="sng" dirty="0" smtClean="0"/>
              <a:t>prvního nebo </a:t>
            </a:r>
            <a:r>
              <a:rPr lang="cs-CZ" u="sng" dirty="0"/>
              <a:t>vyššího ročníku </a:t>
            </a:r>
            <a:r>
              <a:rPr lang="cs-CZ" dirty="0"/>
              <a:t>studia, v případě navazujícího magisterského studia musí být </a:t>
            </a:r>
            <a:r>
              <a:rPr lang="cs-CZ" dirty="0" smtClean="0"/>
              <a:t>absolventem posledního </a:t>
            </a:r>
            <a:r>
              <a:rPr lang="cs-CZ" dirty="0"/>
              <a:t>ročníku bakalářského studia.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Základní podmínkou pro poskytnutí Stipendia je studijní průměr za poslední absolvovaný </a:t>
            </a:r>
            <a:r>
              <a:rPr lang="cs-CZ" dirty="0" smtClean="0"/>
              <a:t>ročník. </a:t>
            </a:r>
            <a:r>
              <a:rPr lang="cs-CZ" u="sng" dirty="0" smtClean="0"/>
              <a:t>Průměr </a:t>
            </a:r>
            <a:r>
              <a:rPr lang="cs-CZ" u="sng" dirty="0"/>
              <a:t>nesmí překročit hodnotu 1,8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Stipendium pro jednoho Studenta je stanoveno částkou </a:t>
            </a:r>
            <a:r>
              <a:rPr lang="cs-CZ" u="sng" dirty="0"/>
              <a:t>20 000 Kč </a:t>
            </a:r>
            <a:r>
              <a:rPr lang="cs-CZ" dirty="0"/>
              <a:t>pro daný akademický rok.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7745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6457" y="457891"/>
            <a:ext cx="11474726" cy="132556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a) </a:t>
            </a:r>
            <a:r>
              <a:rPr lang="cs-CZ" b="1" dirty="0" smtClean="0"/>
              <a:t>Stipendijní </a:t>
            </a:r>
            <a:r>
              <a:rPr lang="cs-CZ" b="1" dirty="0"/>
              <a:t>program Ústeckého kraje pro VŠ studenty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52887" y="1419019"/>
            <a:ext cx="10781866" cy="543898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dirty="0"/>
              <a:t>Výběr z </a:t>
            </a:r>
            <a:r>
              <a:rPr lang="cs-CZ" sz="3400" dirty="0" smtClean="0"/>
              <a:t>podmínek:</a:t>
            </a:r>
            <a:endParaRPr lang="cs-CZ" sz="3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400" dirty="0"/>
              <a:t>Podmínkou uzavření Smlouvy ze strany Ústeckého kraje je, že Žadatel přijme bez výhrad ve Smlouvě obsažené ujednání o závazku Studenta, kterým se Student zavazuje bez </a:t>
            </a:r>
            <a:r>
              <a:rPr lang="cs-CZ" sz="3400" dirty="0" smtClean="0"/>
              <a:t>zbytečného odkladu</a:t>
            </a:r>
            <a:r>
              <a:rPr lang="cs-CZ" sz="3400" dirty="0"/>
              <a:t>, v odůvodněných případech nejpozději do 90 dní po řádném ukončení studia </a:t>
            </a:r>
            <a:r>
              <a:rPr lang="cs-CZ" sz="3400" u="sng" dirty="0" smtClean="0"/>
              <a:t>začít pracovat </a:t>
            </a:r>
            <a:r>
              <a:rPr lang="cs-CZ" sz="3400" u="sng" dirty="0"/>
              <a:t>nebo podnikat na území Ústeckého kraje a pracovat nebo podnikat na tomto </a:t>
            </a:r>
            <a:r>
              <a:rPr lang="cs-CZ" sz="3400" u="sng" dirty="0" smtClean="0"/>
              <a:t>území právě </a:t>
            </a:r>
            <a:r>
              <a:rPr lang="cs-CZ" sz="3400" u="sng" dirty="0"/>
              <a:t>tolik kalendářních let, na kolik akademických roků mu bylo poskytnuto Stipendium </a:t>
            </a:r>
            <a:r>
              <a:rPr lang="cs-CZ" sz="3400" dirty="0"/>
              <a:t>... Součástí Smlouvy je rovněž ujednání o tom, že v případě nedokončení studia, nesplnění nebo pouze částečného splnění závazku je Student povinen vrátit Ústeckému kraji konkrétní částku ve výši dle podmínek tohoto Programu.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3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400" dirty="0"/>
              <a:t>Žadatelé, kteří budou zařazeni do Stipendijního programu „Stabilizace nelékařských zdravotnických pracovníků v Ústeckém kraji“, nemohou být zařazeni do tohoto Programu určeného pro vysokoškolské studenty.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738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9458" y="1551511"/>
            <a:ext cx="10797209" cy="1325563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b) </a:t>
            </a:r>
            <a:r>
              <a:rPr lang="cs-CZ" sz="4000" b="1" dirty="0"/>
              <a:t>Stipendijní </a:t>
            </a: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>program </a:t>
            </a:r>
            <a:br>
              <a:rPr lang="cs-CZ" sz="4000" b="1" dirty="0" smtClean="0"/>
            </a:br>
            <a:r>
              <a:rPr lang="cs-CZ" sz="4000" b="1" dirty="0" smtClean="0"/>
              <a:t>Stabilizace </a:t>
            </a:r>
            <a:br>
              <a:rPr lang="cs-CZ" sz="4000" b="1" dirty="0" smtClean="0"/>
            </a:br>
            <a:r>
              <a:rPr lang="cs-CZ" sz="4000" b="1" dirty="0" smtClean="0"/>
              <a:t>nelékařských </a:t>
            </a:r>
            <a:br>
              <a:rPr lang="cs-CZ" sz="4000" b="1" dirty="0" smtClean="0"/>
            </a:br>
            <a:r>
              <a:rPr lang="cs-CZ" sz="4000" b="1" dirty="0" smtClean="0"/>
              <a:t>zdravotnických </a:t>
            </a:r>
            <a:br>
              <a:rPr lang="cs-CZ" sz="4000" b="1" dirty="0" smtClean="0"/>
            </a:br>
            <a:r>
              <a:rPr lang="cs-CZ" sz="4000" b="1" dirty="0" smtClean="0"/>
              <a:t>pracovníků</a:t>
            </a:r>
            <a:endParaRPr lang="cs-CZ" sz="4000" b="1" dirty="0"/>
          </a:p>
        </p:txBody>
      </p:sp>
      <p:pic>
        <p:nvPicPr>
          <p:cNvPr id="4" name="Obráze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71" y="471315"/>
            <a:ext cx="8401643" cy="6161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922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6591" y="365125"/>
            <a:ext cx="10797209" cy="132556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b) </a:t>
            </a:r>
            <a:r>
              <a:rPr lang="cs-CZ" sz="4000" b="1" dirty="0"/>
              <a:t>Stipendijní program Stabilizace nelékařských zdravotnických </a:t>
            </a:r>
            <a:r>
              <a:rPr lang="cs-CZ" sz="4000" b="1" dirty="0" smtClean="0"/>
              <a:t>pracovníků</a:t>
            </a:r>
            <a:r>
              <a:rPr lang="cs-CZ" sz="4000" b="1" i="1" dirty="0" smtClean="0"/>
              <a:t> </a:t>
            </a:r>
            <a:r>
              <a:rPr lang="cs-CZ" sz="4000" i="1" dirty="0" smtClean="0"/>
              <a:t>(letos již po uzávěrce)</a:t>
            </a:r>
            <a:endParaRPr lang="cs-CZ" sz="40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 smtClean="0"/>
              <a:t>Výběr z podmínek:</a:t>
            </a:r>
          </a:p>
          <a:p>
            <a:pPr marL="0" indent="0">
              <a:buNone/>
            </a:pPr>
            <a:r>
              <a:rPr lang="cs-CZ" sz="2400" dirty="0" smtClean="0"/>
              <a:t>Žadatel </a:t>
            </a:r>
            <a:r>
              <a:rPr lang="cs-CZ" sz="2400" dirty="0"/>
              <a:t>o zařazení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do </a:t>
            </a:r>
            <a:r>
              <a:rPr lang="cs-CZ" sz="2400" dirty="0"/>
              <a:t>Stipendijního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programu </a:t>
            </a:r>
          </a:p>
          <a:p>
            <a:pPr marL="0" indent="0">
              <a:buNone/>
            </a:pPr>
            <a:r>
              <a:rPr lang="cs-CZ" sz="2400" dirty="0" smtClean="0"/>
              <a:t>je </a:t>
            </a:r>
            <a:r>
              <a:rPr lang="cs-CZ" sz="2400" dirty="0"/>
              <a:t>studentem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alespoň </a:t>
            </a:r>
            <a:r>
              <a:rPr lang="cs-CZ" sz="2400" dirty="0"/>
              <a:t>1. ročníku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na </a:t>
            </a:r>
            <a:r>
              <a:rPr lang="cs-CZ" sz="2400" dirty="0"/>
              <a:t>vysoké škole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a </a:t>
            </a:r>
            <a:r>
              <a:rPr lang="cs-CZ" sz="2400" dirty="0"/>
              <a:t>studuje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Stipendijním </a:t>
            </a:r>
          </a:p>
          <a:p>
            <a:pPr marL="0" indent="0">
              <a:buNone/>
            </a:pPr>
            <a:r>
              <a:rPr lang="cs-CZ" sz="2400" dirty="0" smtClean="0"/>
              <a:t>programem určený </a:t>
            </a:r>
          </a:p>
          <a:p>
            <a:pPr marL="0" indent="0">
              <a:buNone/>
            </a:pPr>
            <a:r>
              <a:rPr lang="cs-CZ" sz="2400" dirty="0" smtClean="0"/>
              <a:t>studijní </a:t>
            </a:r>
            <a:r>
              <a:rPr lang="cs-CZ" sz="2400" dirty="0"/>
              <a:t>obor. </a:t>
            </a:r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583077"/>
            <a:ext cx="8101693" cy="5093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122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6591" y="365125"/>
            <a:ext cx="10797209" cy="132556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b) </a:t>
            </a:r>
            <a:r>
              <a:rPr lang="cs-CZ" sz="4000" b="1" dirty="0"/>
              <a:t>Stipendijní program Stabilizace nelékařských zdravotnických </a:t>
            </a:r>
            <a:r>
              <a:rPr lang="cs-CZ" sz="4000" b="1" dirty="0" smtClean="0"/>
              <a:t>pracovníků</a:t>
            </a:r>
            <a:r>
              <a:rPr lang="cs-CZ" sz="4000" b="1" i="1" dirty="0" smtClean="0"/>
              <a:t> </a:t>
            </a:r>
            <a:r>
              <a:rPr lang="cs-CZ" sz="4000" i="1" dirty="0" smtClean="0"/>
              <a:t>(letos již po uzávěrce)</a:t>
            </a:r>
            <a:endParaRPr lang="cs-CZ" sz="40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690688"/>
            <a:ext cx="11509829" cy="50323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Výběr z </a:t>
            </a:r>
            <a:r>
              <a:rPr lang="cs-CZ" dirty="0" smtClean="0"/>
              <a:t>podmínek:</a:t>
            </a:r>
            <a:endParaRPr lang="cs-CZ" dirty="0"/>
          </a:p>
          <a:p>
            <a:pPr>
              <a:lnSpc>
                <a:spcPct val="120000"/>
              </a:lnSpc>
            </a:pPr>
            <a:r>
              <a:rPr lang="cs-CZ" dirty="0"/>
              <a:t>Žadatel bude zařazen do Stipendijního programu za podmínky, že Budoucí zaměstnavatel vyjádří zájem o </a:t>
            </a:r>
            <a:r>
              <a:rPr lang="cs-CZ" u="sng" dirty="0"/>
              <a:t>uzavření budoucí pracovní smlouvy se Žadatelem</a:t>
            </a:r>
            <a:r>
              <a:rPr lang="cs-CZ" dirty="0"/>
              <a:t> formou prohlášení dle článku III. odst. 2 bodu f). Plnění závazku musí být započato nejpozději 6 měsíců po získání odborné způsobilosti nebo specializované způsobilosti. </a:t>
            </a:r>
          </a:p>
          <a:p>
            <a:pPr>
              <a:lnSpc>
                <a:spcPct val="120000"/>
              </a:lnSpc>
            </a:pPr>
            <a:r>
              <a:rPr lang="cs-CZ" dirty="0" smtClean="0"/>
              <a:t>Stipendium </a:t>
            </a:r>
            <a:r>
              <a:rPr lang="cs-CZ" dirty="0"/>
              <a:t>je stanoveno částkou </a:t>
            </a:r>
            <a:r>
              <a:rPr lang="cs-CZ" u="sng" dirty="0"/>
              <a:t>30 000 Kč pro akademický rok</a:t>
            </a:r>
            <a:r>
              <a:rPr lang="cs-CZ" dirty="0"/>
              <a:t>. Stipendium bude poskytováno pouze po dobu standardní doby studia a to od akademického roku, v němž byl Žadatel zařazen do Stipendijního programu. Studium lze přerušit nejvýše na 1 rok, s tím, že po dobu přerušení studia Stipendium nenáleží</a:t>
            </a:r>
            <a:r>
              <a:rPr lang="cs-CZ" dirty="0" smtClean="0"/>
              <a:t>…</a:t>
            </a:r>
            <a:endParaRPr lang="cs-CZ" dirty="0"/>
          </a:p>
          <a:p>
            <a:pPr>
              <a:lnSpc>
                <a:spcPct val="120000"/>
              </a:lnSpc>
            </a:pPr>
            <a:r>
              <a:rPr lang="cs-CZ" dirty="0"/>
              <a:t>Žadatelé, kteří budou zařazeni do Stipendijního programu, nemohou čerpat stipendium z jiného stipendijního programu vyhlášeného Ústeckým krajem.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897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130</Words>
  <Application>Microsoft Office PowerPoint</Application>
  <PresentationFormat>Širokoúhlá obrazovka</PresentationFormat>
  <Paragraphs>40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Stipendijní programy Ústeckého kraje</vt:lpstr>
      <vt:lpstr>Stipendijní programy ÚK vhodné pro studenty FZS</vt:lpstr>
      <vt:lpstr>a) Stipendijní program Ústeckého kraje pro VŠ studenty  </vt:lpstr>
      <vt:lpstr>a) Stipendijní program Ústeckého kraje pro VŠ studenty  </vt:lpstr>
      <vt:lpstr>a) Stipendijní program Ústeckého kraje pro VŠ studenty  </vt:lpstr>
      <vt:lpstr>b) Stipendijní  program  Stabilizace  nelékařských  zdravotnických  pracovníků</vt:lpstr>
      <vt:lpstr>b) Stipendijní program Stabilizace nelékařských zdravotnických pracovníků (letos již po uzávěrce)</vt:lpstr>
      <vt:lpstr>b) Stipendijní program Stabilizace nelékařských zdravotnických pracovníků (letos již po uzávěrce)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hrachk</dc:creator>
  <cp:lastModifiedBy>hrachk</cp:lastModifiedBy>
  <cp:revision>18</cp:revision>
  <dcterms:created xsi:type="dcterms:W3CDTF">2022-09-29T08:00:34Z</dcterms:created>
  <dcterms:modified xsi:type="dcterms:W3CDTF">2022-09-29T08:33:23Z</dcterms:modified>
</cp:coreProperties>
</file>