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9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94" r:id="rId4"/>
    <p:sldId id="292" r:id="rId5"/>
    <p:sldId id="279" r:id="rId6"/>
    <p:sldId id="287" r:id="rId7"/>
    <p:sldId id="289" r:id="rId8"/>
    <p:sldId id="296" r:id="rId9"/>
    <p:sldId id="297" r:id="rId10"/>
    <p:sldId id="290" r:id="rId11"/>
    <p:sldId id="283" r:id="rId12"/>
    <p:sldId id="295" r:id="rId13"/>
    <p:sldId id="284" r:id="rId14"/>
    <p:sldId id="275" r:id="rId15"/>
    <p:sldId id="286" r:id="rId16"/>
    <p:sldId id="285" r:id="rId17"/>
    <p:sldId id="277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56D9D-C967-4789-B288-B18786800E42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D2CCC-461E-4664-877C-3683D2401B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702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FBA5B-8BFD-4E53-A16D-2275BA4499E2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09EB1-76E9-4429-B0F0-54AFE77733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024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FCF2-D24F-49DB-B6B7-9A8D01424675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75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6799-F334-417B-BF35-36E3B82C9048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0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BA5C-9073-4657-BD7D-1BDE60E29A46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6487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40A55-BCD5-4139-AE3C-02CDFFCC5750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79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2305-299C-4EBA-950D-ACDA35CE8782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1236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FECF-0791-4A04-B91B-3321DB46CD43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267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0B801-7E63-4426-81D4-115F42765888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215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8D91-DF3C-4D2B-B7B2-81113956F697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23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7347-8D78-45E6-8A9D-818BB46E5C7C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24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63CF-8710-4FEC-90A5-26087DF27423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125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94C60-9156-4C6C-ACB8-5FCBD49F10E4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06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9E8D5-348C-4709-9421-00E75BDD0604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9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590D-AE99-406A-A78E-F0C1D1615148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4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68E-3CC9-4A7B-BA56-820EC76B9BFE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1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6246-FD8E-410A-8CAD-4FBEDBD0CAE2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77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F169-92E7-4B93-B428-FFFB91471D9B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7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FB727-79A3-4EDF-82BA-8F96E4757144}" type="datetime1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Zahájení AR 23_24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8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jep.cz/cs/financni-podpora" TargetMode="External"/><Relationship Id="rId2" Type="http://schemas.openxmlformats.org/officeDocument/2006/relationships/hyperlink" Target="https://fzs.ujep.cz/cs/8091/vyhlaseni-studentske-grantove-souteze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zs.ujep.cz/cs/studijni-predpisy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zs.ujep.cz/cs/12212/harmonogram-akademickeho-roku-2024-2025" TargetMode="External"/><Relationship Id="rId2" Type="http://schemas.openxmlformats.org/officeDocument/2006/relationships/hyperlink" Target="https://fzs.ujep.cz/cs/prikazy-dekana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zs.ujep.cz/cs/cat/dokumenty-as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7912" y="1164657"/>
            <a:ext cx="10395283" cy="3859730"/>
          </a:xfrm>
        </p:spPr>
        <p:txBody>
          <a:bodyPr>
            <a:normAutofit/>
          </a:bodyPr>
          <a:lstStyle/>
          <a:p>
            <a:pPr algn="ctr"/>
            <a:r>
              <a:rPr lang="cs-CZ" sz="6600" b="1" dirty="0">
                <a:solidFill>
                  <a:schemeClr val="accent1"/>
                </a:solidFill>
              </a:rPr>
              <a:t>STUDIUM NA FZS UJEP </a:t>
            </a:r>
            <a:br>
              <a:rPr lang="cs-CZ" b="1" dirty="0">
                <a:solidFill>
                  <a:schemeClr val="accent1"/>
                </a:solidFill>
              </a:rPr>
            </a:br>
            <a:br>
              <a:rPr lang="cs-CZ" b="1" dirty="0">
                <a:solidFill>
                  <a:schemeClr val="accent1"/>
                </a:solidFill>
              </a:rPr>
            </a:b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v akademickém roce 2025/2026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89213" y="5496025"/>
            <a:ext cx="8915399" cy="924026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accent1"/>
                </a:solidFill>
              </a:rPr>
              <a:t>Kateřina Tichá </a:t>
            </a:r>
          </a:p>
          <a:p>
            <a:pPr algn="ctr"/>
            <a:endParaRPr lang="cs-CZ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79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15845" y="216311"/>
            <a:ext cx="10088768" cy="255637"/>
          </a:xfrm>
        </p:spPr>
        <p:txBody>
          <a:bodyPr>
            <a:normAutofit fontScale="90000"/>
          </a:bodyPr>
          <a:lstStyle/>
          <a:p>
            <a:pPr algn="ctr"/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71484" y="737419"/>
            <a:ext cx="10520516" cy="539838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Studentská grantová soutěž - 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12/2025</a:t>
            </a:r>
            <a:endParaRPr lang="cs-CZ" sz="2800" b="1" u="sng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https://fzs.ujep.cz/cs/8091/vyhlaseni-studentske-grantove-souteze</a:t>
            </a:r>
            <a:endParaRPr lang="cs-CZ" sz="2800" b="1" u="sng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800" b="1" u="sng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Stipendia UJEP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 lvl="0">
              <a:lnSpc>
                <a:spcPct val="115000"/>
              </a:lnSpc>
            </a:pPr>
            <a:r>
              <a:rPr lang="cs-CZ" sz="28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https://www.ujep.cz/cs/financni-podpora</a:t>
            </a:r>
            <a:endParaRPr lang="cs-CZ" sz="28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800" b="1" u="sng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Komunikace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</a:p>
          <a:p>
            <a:pPr lvl="0">
              <a:lnSpc>
                <a:spcPct val="115000"/>
              </a:lnSpc>
            </a:pP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oddělení, akademičtí pracovníci, vedoucí kateder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33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8457" y="519765"/>
            <a:ext cx="10786155" cy="2341001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STUDIJNÍ PŘEDPISY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sz="3600" b="1" dirty="0">
                <a:solidFill>
                  <a:schemeClr val="accent5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https://fzs.ujep.cz/cs/studijni-predpisy</a:t>
            </a:r>
            <a:br>
              <a:rPr lang="cs-CZ" sz="36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cs-CZ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67301" y="2743200"/>
            <a:ext cx="10176652" cy="359503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Zákon č. 111/1998 Sb. o vysokých školách a o změně a doplnění dalších zákonů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Zákon č. 500/2004 Sb. správní řád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Studijní a zkušební řád pro studium v bakalářských a magisterských studijních programech UJEP (SZŘ UJEP)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Stipendijní řád UJEP</a:t>
            </a:r>
          </a:p>
          <a:p>
            <a:endParaRPr lang="cs-CZ" sz="2800" b="1" dirty="0">
              <a:solidFill>
                <a:srgbClr val="C00000"/>
              </a:solidFill>
            </a:endParaRPr>
          </a:p>
          <a:p>
            <a:endParaRPr lang="cs-CZ" sz="2800" b="1" dirty="0">
              <a:solidFill>
                <a:srgbClr val="0070C0"/>
              </a:solidFill>
            </a:endParaRPr>
          </a:p>
          <a:p>
            <a:endParaRPr lang="cs-CZ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418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930E134-D6E4-488C-9706-7B2C80BA3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524C320-04F1-4AFB-B71B-5CE1F51897FD}"/>
              </a:ext>
            </a:extLst>
          </p:cNvPr>
          <p:cNvSpPr/>
          <p:nvPr/>
        </p:nvSpPr>
        <p:spPr>
          <a:xfrm>
            <a:off x="757645" y="1436914"/>
            <a:ext cx="1026740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solidFill>
                <a:srgbClr val="C00000"/>
              </a:solidFill>
            </a:endParaRPr>
          </a:p>
          <a:p>
            <a:r>
              <a:rPr lang="cs-CZ" sz="3600" b="1" dirty="0">
                <a:solidFill>
                  <a:srgbClr val="C00000"/>
                </a:solidFill>
              </a:rPr>
              <a:t>Příkazy děkana</a:t>
            </a:r>
          </a:p>
          <a:p>
            <a:r>
              <a:rPr lang="cs-CZ" sz="3600" b="1" dirty="0">
                <a:solidFill>
                  <a:schemeClr val="accent5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https://fzs.ujep.cz/cs/prikazy-dekana</a:t>
            </a:r>
            <a:endParaRPr lang="cs-CZ" sz="36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cs-CZ" sz="3600" b="1" dirty="0">
              <a:solidFill>
                <a:srgbClr val="C00000"/>
              </a:solidFill>
            </a:endParaRPr>
          </a:p>
          <a:p>
            <a:endParaRPr lang="cs-CZ" sz="3600" b="1" dirty="0">
              <a:solidFill>
                <a:srgbClr val="C00000"/>
              </a:solidFill>
            </a:endParaRPr>
          </a:p>
          <a:p>
            <a:r>
              <a:rPr lang="cs-CZ" sz="3600" b="1" dirty="0">
                <a:solidFill>
                  <a:srgbClr val="C00000"/>
                </a:solidFill>
              </a:rPr>
              <a:t>Harmonogram AR 25/26 </a:t>
            </a:r>
          </a:p>
          <a:p>
            <a:r>
              <a:rPr lang="cs-CZ" sz="3600" b="1" dirty="0">
                <a:solidFill>
                  <a:schemeClr val="accent5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https://fzs.ujep.cz/cs/12212/harmonogram-akademickeho-roku-2024-2025</a:t>
            </a:r>
            <a:endParaRPr lang="cs-CZ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864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336885"/>
            <a:ext cx="8911687" cy="1145406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SMĚRNICE DĚKANA FZS UJEP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5743" y="1482291"/>
            <a:ext cx="11356258" cy="5236143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>
                <a:solidFill>
                  <a:srgbClr val="C00000"/>
                </a:solidFill>
              </a:rPr>
              <a:t>Směrnice děkana č.5/2024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C00000"/>
                </a:solidFill>
              </a:rPr>
              <a:t>	Uznávání zápočtů a zkoušek na FZS UJEP – </a:t>
            </a:r>
            <a:r>
              <a:rPr lang="cs-CZ" sz="2200" b="1" dirty="0">
                <a:solidFill>
                  <a:schemeClr val="accent5">
                    <a:lumMod val="50000"/>
                  </a:schemeClr>
                </a:solidFill>
              </a:rPr>
              <a:t>do 7.11.2025 (ZS)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accent5">
                    <a:lumMod val="50000"/>
                  </a:schemeClr>
                </a:solidFill>
              </a:rPr>
              <a:t>												   do  27.3.2026 (LS)</a:t>
            </a:r>
          </a:p>
          <a:p>
            <a:endParaRPr lang="cs-CZ" sz="2200" b="1" dirty="0">
              <a:solidFill>
                <a:srgbClr val="C00000"/>
              </a:solidFill>
            </a:endParaRPr>
          </a:p>
          <a:p>
            <a:r>
              <a:rPr lang="cs-CZ" sz="2200" dirty="0">
                <a:solidFill>
                  <a:srgbClr val="C00000"/>
                </a:solidFill>
              </a:rPr>
              <a:t>Směrnice děkana č.2/2024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C00000"/>
                </a:solidFill>
              </a:rPr>
              <a:t>	Pokyny pro zadávání, vedení a odevzdávání bakalářských a diplomových  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C00000"/>
                </a:solidFill>
              </a:rPr>
              <a:t>       prací (kvalifikačních prací) na FZS UJEP </a:t>
            </a:r>
            <a:r>
              <a:rPr lang="cs-CZ" sz="2200" b="1" dirty="0">
                <a:solidFill>
                  <a:schemeClr val="accent4">
                    <a:lumMod val="75000"/>
                  </a:schemeClr>
                </a:solidFill>
              </a:rPr>
              <a:t>(SP Ergoterapie, Biomedicínská technika)</a:t>
            </a:r>
          </a:p>
          <a:p>
            <a:endParaRPr lang="cs-CZ" sz="2200" b="1" dirty="0">
              <a:solidFill>
                <a:srgbClr val="C00000"/>
              </a:solidFill>
            </a:endParaRPr>
          </a:p>
          <a:p>
            <a:r>
              <a:rPr lang="cs-CZ" sz="2200" dirty="0">
                <a:solidFill>
                  <a:srgbClr val="C00000"/>
                </a:solidFill>
              </a:rPr>
              <a:t>Směrnice děkana č.3/2024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C00000"/>
                </a:solidFill>
              </a:rPr>
              <a:t>	Řád celoživotního vzdělávání na FZS UJEP</a:t>
            </a:r>
          </a:p>
          <a:p>
            <a:pPr marL="0" indent="0">
              <a:buNone/>
            </a:pPr>
            <a:endParaRPr lang="cs-CZ" sz="2200" b="1" dirty="0">
              <a:solidFill>
                <a:srgbClr val="C00000"/>
              </a:solidFill>
            </a:endParaRPr>
          </a:p>
          <a:p>
            <a:r>
              <a:rPr lang="cs-CZ" sz="2200" dirty="0">
                <a:solidFill>
                  <a:srgbClr val="C00000"/>
                </a:solidFill>
              </a:rPr>
              <a:t>Směrnice děkana č.16/2024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C00000"/>
                </a:solidFill>
              </a:rPr>
              <a:t>	Činnost tutora na FZS UJEP</a:t>
            </a:r>
          </a:p>
          <a:p>
            <a:endParaRPr lang="cs-CZ" sz="2200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5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658" y="336884"/>
            <a:ext cx="10659953" cy="1848051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solidFill>
                  <a:srgbClr val="C00000"/>
                </a:solidFill>
              </a:rPr>
            </a:b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Důležité - SZŘ UJEP</a:t>
            </a:r>
            <a:br>
              <a:rPr lang="cs-CZ" b="1" u="sng" dirty="0">
                <a:solidFill>
                  <a:srgbClr val="C00000"/>
                </a:solidFill>
              </a:rPr>
            </a:br>
            <a:br>
              <a:rPr lang="cs-CZ" b="1" dirty="0">
                <a:solidFill>
                  <a:srgbClr val="C00000"/>
                </a:solidFill>
              </a:rPr>
            </a:br>
            <a:br>
              <a:rPr lang="cs-CZ" b="1" dirty="0">
                <a:solidFill>
                  <a:srgbClr val="C00000"/>
                </a:solidFill>
              </a:rPr>
            </a:br>
            <a:endParaRPr lang="cs-CZ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9389" y="1665171"/>
            <a:ext cx="11733196" cy="5192829"/>
          </a:xfrm>
        </p:spPr>
        <p:txBody>
          <a:bodyPr>
            <a:normAutofit fontScale="25000" lnSpcReduction="20000"/>
          </a:bodyPr>
          <a:lstStyle/>
          <a:p>
            <a:endParaRPr lang="cs-CZ" sz="2000" b="1" u="sng" dirty="0">
              <a:solidFill>
                <a:srgbClr val="C00000"/>
              </a:solidFill>
            </a:endParaRPr>
          </a:p>
          <a:p>
            <a:endParaRPr lang="cs-CZ" sz="51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200" b="1" u="sng" dirty="0">
                <a:solidFill>
                  <a:srgbClr val="C00000"/>
                </a:solidFill>
              </a:rPr>
              <a:t>čl.8 odst.10</a:t>
            </a:r>
          </a:p>
          <a:p>
            <a:r>
              <a:rPr lang="cs-CZ" sz="11200" dirty="0">
                <a:solidFill>
                  <a:srgbClr val="FF0000"/>
                </a:solidFill>
              </a:rPr>
              <a:t>	</a:t>
            </a:r>
            <a:r>
              <a:rPr lang="cs-CZ" sz="11200" dirty="0">
                <a:solidFill>
                  <a:schemeClr val="accent6">
                    <a:lumMod val="50000"/>
                  </a:schemeClr>
                </a:solidFill>
              </a:rPr>
              <a:t>pro postup </a:t>
            </a:r>
            <a:r>
              <a:rPr lang="cs-CZ" sz="11200" b="1" u="sng" dirty="0">
                <a:solidFill>
                  <a:schemeClr val="accent6">
                    <a:lumMod val="50000"/>
                  </a:schemeClr>
                </a:solidFill>
              </a:rPr>
              <a:t>do druhého semestru studia</a:t>
            </a:r>
            <a:r>
              <a:rPr lang="cs-CZ" sz="1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11200" dirty="0">
                <a:solidFill>
                  <a:schemeClr val="accent6">
                    <a:lumMod val="50000"/>
                  </a:schemeClr>
                </a:solidFill>
              </a:rPr>
              <a:t>je nutné získat </a:t>
            </a:r>
            <a:r>
              <a:rPr lang="cs-CZ" sz="11200" b="1" u="sng" dirty="0">
                <a:solidFill>
                  <a:schemeClr val="accent6">
                    <a:lumMod val="50000"/>
                  </a:schemeClr>
                </a:solidFill>
              </a:rPr>
              <a:t>15 kreditů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2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200" b="1" u="sng" dirty="0">
                <a:solidFill>
                  <a:srgbClr val="C00000"/>
                </a:solidFill>
              </a:rPr>
              <a:t>čl.8 odst. 5, písm. a)</a:t>
            </a:r>
          </a:p>
          <a:p>
            <a:r>
              <a:rPr lang="cs-CZ" sz="11200" b="1" dirty="0">
                <a:solidFill>
                  <a:srgbClr val="C00000"/>
                </a:solidFill>
              </a:rPr>
              <a:t>     </a:t>
            </a:r>
            <a:r>
              <a:rPr lang="cs-CZ" sz="11200" dirty="0">
                <a:solidFill>
                  <a:srgbClr val="C00000"/>
                </a:solidFill>
              </a:rPr>
              <a:t>pro postup </a:t>
            </a:r>
            <a:r>
              <a:rPr lang="cs-CZ" sz="11200" b="1" dirty="0">
                <a:solidFill>
                  <a:srgbClr val="C00000"/>
                </a:solidFill>
              </a:rPr>
              <a:t>do druhého roku studia </a:t>
            </a:r>
            <a:r>
              <a:rPr lang="cs-CZ" sz="11200" dirty="0">
                <a:solidFill>
                  <a:srgbClr val="C00000"/>
                </a:solidFill>
              </a:rPr>
              <a:t>je nutné získat </a:t>
            </a:r>
            <a:r>
              <a:rPr lang="cs-CZ" sz="11200" b="1" u="sng" dirty="0">
                <a:solidFill>
                  <a:srgbClr val="C00000"/>
                </a:solidFill>
              </a:rPr>
              <a:t>45 kreditů</a:t>
            </a:r>
          </a:p>
          <a:p>
            <a:endParaRPr lang="cs-CZ" sz="112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200" b="1" u="sng" dirty="0">
                <a:solidFill>
                  <a:srgbClr val="C00000"/>
                </a:solidFill>
              </a:rPr>
              <a:t>čl.8 odst. 5, písm. b)</a:t>
            </a:r>
          </a:p>
          <a:p>
            <a:r>
              <a:rPr lang="cs-CZ" sz="11200" dirty="0">
                <a:solidFill>
                  <a:srgbClr val="C00000"/>
                </a:solidFill>
              </a:rPr>
              <a:t>    pro postup </a:t>
            </a:r>
            <a:r>
              <a:rPr lang="cs-CZ" sz="11200" b="1" dirty="0">
                <a:solidFill>
                  <a:schemeClr val="accent5">
                    <a:lumMod val="50000"/>
                  </a:schemeClr>
                </a:solidFill>
              </a:rPr>
              <a:t>do třetího roku studia </a:t>
            </a:r>
            <a:r>
              <a:rPr lang="cs-CZ" sz="11200" dirty="0">
                <a:solidFill>
                  <a:srgbClr val="C00000"/>
                </a:solidFill>
              </a:rPr>
              <a:t>je nutné získat </a:t>
            </a:r>
            <a:r>
              <a:rPr lang="cs-CZ" sz="11200" b="1" u="sng" dirty="0">
                <a:solidFill>
                  <a:srgbClr val="C00000"/>
                </a:solidFill>
              </a:rPr>
              <a:t>85 kreditů </a:t>
            </a:r>
          </a:p>
          <a:p>
            <a:endParaRPr lang="cs-CZ" sz="51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u="sng" dirty="0">
              <a:solidFill>
                <a:srgbClr val="C00000"/>
              </a:solidFill>
            </a:endParaRPr>
          </a:p>
          <a:p>
            <a:endParaRPr lang="cs-CZ" b="1" u="sng" dirty="0">
              <a:solidFill>
                <a:srgbClr val="C00000"/>
              </a:solidFill>
            </a:endParaRPr>
          </a:p>
          <a:p>
            <a:pPr algn="ctr"/>
            <a:r>
              <a:rPr lang="cs-CZ" b="1" dirty="0">
                <a:solidFill>
                  <a:srgbClr val="C00000"/>
                </a:solidFill>
              </a:rPr>
              <a:t>	</a:t>
            </a:r>
            <a:endParaRPr lang="cs-CZ" sz="20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14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80675" y="221382"/>
            <a:ext cx="9723938" cy="1260909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Důležité - SZŘ UJEP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80675" y="1482292"/>
            <a:ext cx="9723937" cy="4928134"/>
          </a:xfrm>
        </p:spPr>
        <p:txBody>
          <a:bodyPr>
            <a:normAutofit fontScale="92500"/>
          </a:bodyPr>
          <a:lstStyle/>
          <a:p>
            <a:endParaRPr lang="cs-CZ" sz="2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u="sng" dirty="0">
                <a:solidFill>
                  <a:srgbClr val="C00000"/>
                </a:solidFill>
              </a:rPr>
              <a:t>čl.8 odst.2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</a:rPr>
              <a:t>pokud student nezíská kredity za předmět dle studijního plánu, může si jej zapsat </a:t>
            </a:r>
            <a:r>
              <a:rPr lang="cs-CZ" sz="2400" b="1" u="sng" dirty="0">
                <a:solidFill>
                  <a:srgbClr val="C00000"/>
                </a:solidFill>
              </a:rPr>
              <a:t>nejvýše ještě jednou</a:t>
            </a:r>
            <a:r>
              <a:rPr lang="cs-CZ" sz="2400" b="1" dirty="0">
                <a:solidFill>
                  <a:srgbClr val="C00000"/>
                </a:solidFill>
              </a:rPr>
              <a:t> (třetí zápis předmětů není možný, </a:t>
            </a:r>
            <a:r>
              <a:rPr lang="cs-CZ" sz="24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SZŘ neumožňuje udělení </a:t>
            </a:r>
            <a:r>
              <a:rPr lang="cs-CZ" sz="2400" b="1" dirty="0" err="1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tvz</a:t>
            </a:r>
            <a:r>
              <a:rPr lang="cs-CZ" sz="24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.„děkanského termínu“</a:t>
            </a:r>
            <a:r>
              <a:rPr lang="cs-CZ" sz="2400" b="1" dirty="0">
                <a:solidFill>
                  <a:srgbClr val="C00000"/>
                </a:solidFill>
              </a:rPr>
              <a:t>)</a:t>
            </a:r>
          </a:p>
          <a:p>
            <a:endParaRPr lang="cs-CZ" sz="2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u="sng" dirty="0">
                <a:solidFill>
                  <a:srgbClr val="C00000"/>
                </a:solidFill>
              </a:rPr>
              <a:t>čl.6, odst.5</a:t>
            </a:r>
          </a:p>
          <a:p>
            <a:r>
              <a:rPr lang="cs-CZ" sz="2400" b="1" dirty="0">
                <a:solidFill>
                  <a:srgbClr val="C00000"/>
                </a:solidFill>
              </a:rPr>
              <a:t>	</a:t>
            </a:r>
            <a:r>
              <a:rPr lang="cs-CZ" sz="2400" dirty="0">
                <a:solidFill>
                  <a:srgbClr val="C00000"/>
                </a:solidFill>
              </a:rPr>
              <a:t>Neprovedení </a:t>
            </a:r>
            <a:r>
              <a:rPr lang="cs-CZ" sz="2400" b="1" dirty="0">
                <a:solidFill>
                  <a:srgbClr val="C00000"/>
                </a:solidFill>
              </a:rPr>
              <a:t>elektronického zápisu předmětů </a:t>
            </a:r>
            <a:r>
              <a:rPr lang="cs-CZ" sz="2400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cs-CZ" sz="2400" b="1" u="sng" dirty="0">
                <a:solidFill>
                  <a:schemeClr val="accent6">
                    <a:lumMod val="50000"/>
                  </a:schemeClr>
                </a:solidFill>
              </a:rPr>
              <a:t>27.10. 2025</a:t>
            </a:r>
            <a:r>
              <a:rPr lang="cs-CZ" sz="2400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cs-CZ" sz="2400" b="1" u="sng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cs-CZ" sz="2400" b="1" u="sng" dirty="0">
              <a:solidFill>
                <a:srgbClr val="C00000"/>
              </a:solidFill>
            </a:endParaRPr>
          </a:p>
          <a:p>
            <a:pPr algn="ctr"/>
            <a:r>
              <a:rPr lang="cs-CZ" sz="2400" b="1" dirty="0">
                <a:solidFill>
                  <a:srgbClr val="C00000"/>
                </a:solidFill>
              </a:rPr>
              <a:t>	V PŘÍPADĚ NESPLNĚNÍ TĚCHTO PODMÍNEK ZAHÁJÍ FZS UJEP </a:t>
            </a:r>
          </a:p>
          <a:p>
            <a:pPr algn="ctr"/>
            <a:r>
              <a:rPr lang="cs-CZ" sz="2400" b="1" u="sng" dirty="0">
                <a:solidFill>
                  <a:srgbClr val="C00000"/>
                </a:solidFill>
              </a:rPr>
              <a:t>SPRÁVNÍ ŘÍZENÍ O UKONČENÍ STUDIA</a:t>
            </a:r>
          </a:p>
          <a:p>
            <a:pPr algn="ctr"/>
            <a:endParaRPr lang="cs-CZ" b="1" u="sng" dirty="0">
              <a:solidFill>
                <a:srgbClr val="C00000"/>
              </a:solidFill>
            </a:endParaRPr>
          </a:p>
          <a:p>
            <a:pPr algn="ctr"/>
            <a:endParaRPr lang="cs-CZ" b="1" u="sng" dirty="0">
              <a:solidFill>
                <a:srgbClr val="C00000"/>
              </a:solidFill>
            </a:endParaRPr>
          </a:p>
          <a:p>
            <a:pPr algn="ctr"/>
            <a:endParaRPr lang="cs-CZ" b="1" u="sng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87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89213" y="462014"/>
            <a:ext cx="8915399" cy="924024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Důležité - SZŘ UJEP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12490" y="1578543"/>
            <a:ext cx="10579510" cy="527945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</a:rPr>
              <a:t>SZŘ UJEP </a:t>
            </a:r>
            <a:r>
              <a:rPr lang="cs-CZ" sz="2400" b="1" u="sng" dirty="0">
                <a:solidFill>
                  <a:srgbClr val="C00000"/>
                </a:solidFill>
              </a:rPr>
              <a:t>neupravuje</a:t>
            </a:r>
            <a:r>
              <a:rPr lang="cs-CZ" sz="2400" b="1" dirty="0">
                <a:solidFill>
                  <a:srgbClr val="C00000"/>
                </a:solidFill>
              </a:rPr>
              <a:t> podmínky pro </a:t>
            </a:r>
            <a:r>
              <a:rPr lang="cs-CZ" sz="2400" b="1" u="sng" dirty="0">
                <a:solidFill>
                  <a:srgbClr val="C00000"/>
                </a:solidFill>
              </a:rPr>
              <a:t>individuální studijní plán</a:t>
            </a:r>
            <a:endParaRPr lang="cs-CZ" sz="2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</a:rPr>
              <a:t>čl.7, odst.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</a:rPr>
              <a:t>Student má právo, v rámci vypsaných termínů v systému STAG, </a:t>
            </a:r>
          </a:p>
          <a:p>
            <a:r>
              <a:rPr lang="cs-CZ" sz="2400" dirty="0">
                <a:solidFill>
                  <a:srgbClr val="C00000"/>
                </a:solidFill>
              </a:rPr>
              <a:t>    na </a:t>
            </a:r>
            <a:r>
              <a:rPr lang="cs-CZ" sz="2400" b="1" dirty="0">
                <a:solidFill>
                  <a:srgbClr val="C00000"/>
                </a:solidFill>
              </a:rPr>
              <a:t>3 termíny kontroly studia</a:t>
            </a:r>
            <a:endParaRPr lang="cs-CZ" sz="24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</a:rPr>
              <a:t>čl.7, odst. 16</a:t>
            </a:r>
          </a:p>
          <a:p>
            <a:r>
              <a:rPr lang="cs-CZ" sz="2400" dirty="0">
                <a:solidFill>
                  <a:srgbClr val="C00000"/>
                </a:solidFill>
              </a:rPr>
              <a:t>    Hrubé porušení pravidel u zkoušky – </a:t>
            </a:r>
            <a:r>
              <a:rPr lang="cs-CZ" sz="2400" b="1" dirty="0">
                <a:solidFill>
                  <a:srgbClr val="C00000"/>
                </a:solidFill>
              </a:rPr>
              <a:t>disciplinární řízení</a:t>
            </a:r>
            <a:endParaRPr lang="cs-CZ" sz="24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</a:rPr>
              <a:t>čl.9, odst. 14</a:t>
            </a:r>
            <a:endParaRPr lang="cs-CZ" sz="2400" dirty="0">
              <a:solidFill>
                <a:srgbClr val="C0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tři </a:t>
            </a:r>
            <a:r>
              <a:rPr lang="cs-CZ" sz="24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řádné termíny konání státních zkoušek </a:t>
            </a:r>
            <a:r>
              <a:rPr lang="cs-CZ" sz="24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průběhu akademického roku (není určen termín pro opravnou SZ),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C00000"/>
              </a:solidFill>
            </a:endParaRPr>
          </a:p>
          <a:p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527459"/>
          </a:xfrm>
        </p:spPr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61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0982" y="1415845"/>
            <a:ext cx="9803630" cy="461132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Děkuji za pozornost, 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přeji všem pevné zdraví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a úspěšný vstup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do akademického roku 2025/2026</a:t>
            </a:r>
            <a:br>
              <a:rPr lang="cs-CZ" b="1" dirty="0">
                <a:solidFill>
                  <a:srgbClr val="C00000"/>
                </a:solidFill>
              </a:rPr>
            </a:br>
            <a:br>
              <a:rPr lang="cs-CZ" b="1" dirty="0">
                <a:solidFill>
                  <a:srgbClr val="C00000"/>
                </a:solidFill>
              </a:rPr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706761" y="5545394"/>
            <a:ext cx="7030065" cy="48177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614612" y="6118875"/>
            <a:ext cx="7619999" cy="365125"/>
          </a:xfrm>
        </p:spPr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850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879566"/>
          </a:xfrm>
        </p:spPr>
        <p:txBody>
          <a:bodyPr/>
          <a:lstStyle/>
          <a:p>
            <a:pPr algn="ctr"/>
            <a:r>
              <a:rPr lang="cs-CZ" dirty="0"/>
              <a:t>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42820" y="480447"/>
            <a:ext cx="10382032" cy="6059690"/>
          </a:xfrm>
        </p:spPr>
        <p:txBody>
          <a:bodyPr>
            <a:normAutofit/>
          </a:bodyPr>
          <a:lstStyle/>
          <a:p>
            <a:endParaRPr lang="cs-CZ" sz="2800" b="1" dirty="0">
              <a:solidFill>
                <a:schemeClr val="accent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chemeClr val="accent1"/>
                </a:solidFill>
              </a:rPr>
              <a:t>AKREDITOVANÉ STUDIJNÍ PROGRAMY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PROGRAMY CŽV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chemeClr val="accent1"/>
                </a:solidFill>
              </a:rPr>
              <a:t>STUDIUM NA VYSOKÉ ŠKOLE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STUDIJNÍ PŘEDPISY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chemeClr val="accent1"/>
                </a:solidFill>
              </a:rPr>
              <a:t>SMĚRNICE DĚKANA - STUDIUM</a:t>
            </a:r>
          </a:p>
          <a:p>
            <a:endParaRPr lang="cs-CZ" sz="2800" b="1" dirty="0">
              <a:solidFill>
                <a:schemeClr val="accent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34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E35D75E-0ED7-40B4-B659-BA38DA9A4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91305E48-E162-4CF8-B630-EB1042FCA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79866"/>
              </p:ext>
            </p:extLst>
          </p:nvPr>
        </p:nvGraphicFramePr>
        <p:xfrm>
          <a:off x="353292" y="280554"/>
          <a:ext cx="11627426" cy="5747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3655">
                  <a:extLst>
                    <a:ext uri="{9D8B030D-6E8A-4147-A177-3AD203B41FA5}">
                      <a16:colId xmlns:a16="http://schemas.microsoft.com/office/drawing/2014/main" val="442582485"/>
                    </a:ext>
                  </a:extLst>
                </a:gridCol>
                <a:gridCol w="3765853">
                  <a:extLst>
                    <a:ext uri="{9D8B030D-6E8A-4147-A177-3AD203B41FA5}">
                      <a16:colId xmlns:a16="http://schemas.microsoft.com/office/drawing/2014/main" val="2784384246"/>
                    </a:ext>
                  </a:extLst>
                </a:gridCol>
                <a:gridCol w="1888067">
                  <a:extLst>
                    <a:ext uri="{9D8B030D-6E8A-4147-A177-3AD203B41FA5}">
                      <a16:colId xmlns:a16="http://schemas.microsoft.com/office/drawing/2014/main" val="2142351525"/>
                    </a:ext>
                  </a:extLst>
                </a:gridCol>
                <a:gridCol w="1744133">
                  <a:extLst>
                    <a:ext uri="{9D8B030D-6E8A-4147-A177-3AD203B41FA5}">
                      <a16:colId xmlns:a16="http://schemas.microsoft.com/office/drawing/2014/main" val="3656378142"/>
                    </a:ext>
                  </a:extLst>
                </a:gridCol>
                <a:gridCol w="2455718">
                  <a:extLst>
                    <a:ext uri="{9D8B030D-6E8A-4147-A177-3AD203B41FA5}">
                      <a16:colId xmlns:a16="http://schemas.microsoft.com/office/drawing/2014/main" val="1537884150"/>
                    </a:ext>
                  </a:extLst>
                </a:gridCol>
              </a:tblGrid>
              <a:tr h="11087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Kód studijního programu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Název studijního programu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Standardní doba studia v akademických rocích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Forma studia</a:t>
                      </a:r>
                      <a:r>
                        <a:rPr lang="cs-CZ" sz="1400" b="1" baseline="30000" dirty="0">
                          <a:effectLst/>
                        </a:rPr>
                        <a:t>1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Platnost akreditace do: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extLst>
                  <a:ext uri="{0D108BD9-81ED-4DB2-BD59-A6C34878D82A}">
                    <a16:rowId xmlns:a16="http://schemas.microsoft.com/office/drawing/2014/main" val="537100112"/>
                  </a:ext>
                </a:extLst>
              </a:tr>
              <a:tr h="510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B0914P360021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BIOMEDICÍNSKÁ TECHNIKA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</a:t>
                      </a:r>
                      <a:endParaRPr lang="cs-CZ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07. 07. 2033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254465"/>
                  </a:ext>
                </a:extLst>
              </a:tr>
              <a:tr h="2805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B0915P360010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ERGOTERAPIE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30. 11. 2028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946141"/>
                  </a:ext>
                </a:extLst>
              </a:tr>
              <a:tr h="28051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683207"/>
                  </a:ext>
                </a:extLst>
              </a:tr>
              <a:tr h="2805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B0915P360011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FYZIOTERAPIE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30. 11. 2028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69534"/>
                  </a:ext>
                </a:extLst>
              </a:tr>
              <a:tr h="22315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57809"/>
                  </a:ext>
                </a:extLst>
              </a:tr>
              <a:tr h="280512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effectLst/>
                        </a:rPr>
                        <a:t> </a:t>
                      </a:r>
                      <a:r>
                        <a:rPr lang="cs-CZ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B0919P360001</a:t>
                      </a:r>
                      <a:r>
                        <a:rPr lang="cs-CZ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OCHRANA A PODPORA ZDRAVÍ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9. 1. 2029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19133"/>
                  </a:ext>
                </a:extLst>
              </a:tr>
              <a:tr h="27759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606872"/>
                  </a:ext>
                </a:extLst>
              </a:tr>
              <a:tr h="2805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B0913P360029</a:t>
                      </a:r>
                      <a:endParaRPr lang="cs-CZ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PEDIATRICKÉ OŠETŘOVATELSTVÍ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</a:t>
                      </a:r>
                      <a:endParaRPr lang="cs-CZ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21. 06. 2035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86632"/>
                  </a:ext>
                </a:extLst>
              </a:tr>
              <a:tr h="30368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</a:t>
                      </a:r>
                      <a:endParaRPr lang="cs-CZ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364503"/>
                  </a:ext>
                </a:extLst>
              </a:tr>
              <a:tr h="321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B0913P360007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PORODNÍ ASISTENCE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</a:t>
                      </a:r>
                      <a:endParaRPr lang="cs-CZ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27. 02. 2029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99042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B0914P360017</a:t>
                      </a:r>
                      <a:endParaRPr lang="cs-CZ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RADIOLOGICKÁ ASISTENCE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</a:t>
                      </a:r>
                      <a:endParaRPr lang="cs-CZ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</a:t>
                      </a:r>
                      <a:endParaRPr lang="cs-CZ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25. 4. 2035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75553"/>
                  </a:ext>
                </a:extLst>
              </a:tr>
              <a:tr h="2805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B0913P360018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VŠEOBECNÉ OŠETŘOVATELSTVÍ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04. 06. 2029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122307"/>
                  </a:ext>
                </a:extLst>
              </a:tr>
              <a:tr h="32908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693999"/>
                  </a:ext>
                </a:extLst>
              </a:tr>
              <a:tr h="280512">
                <a:tc row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B0913P360033</a:t>
                      </a: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ZDRAVOTNICKÉ ZÁCHRANÁŘSTVÍ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16. 11. 2034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052125"/>
                  </a:ext>
                </a:extLst>
              </a:tr>
              <a:tr h="30368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3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K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80" marR="359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638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96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2606145" y="6110408"/>
            <a:ext cx="7619999" cy="365125"/>
          </a:xfrm>
        </p:spPr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948308"/>
              </p:ext>
            </p:extLst>
          </p:nvPr>
        </p:nvGraphicFramePr>
        <p:xfrm>
          <a:off x="702645" y="1520792"/>
          <a:ext cx="10910235" cy="4090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6934">
                  <a:extLst>
                    <a:ext uri="{9D8B030D-6E8A-4147-A177-3AD203B41FA5}">
                      <a16:colId xmlns:a16="http://schemas.microsoft.com/office/drawing/2014/main" val="4271058457"/>
                    </a:ext>
                  </a:extLst>
                </a:gridCol>
                <a:gridCol w="3587151">
                  <a:extLst>
                    <a:ext uri="{9D8B030D-6E8A-4147-A177-3AD203B41FA5}">
                      <a16:colId xmlns:a16="http://schemas.microsoft.com/office/drawing/2014/main" val="2536897039"/>
                    </a:ext>
                  </a:extLst>
                </a:gridCol>
                <a:gridCol w="2164310">
                  <a:extLst>
                    <a:ext uri="{9D8B030D-6E8A-4147-A177-3AD203B41FA5}">
                      <a16:colId xmlns:a16="http://schemas.microsoft.com/office/drawing/2014/main" val="2659049839"/>
                    </a:ext>
                  </a:extLst>
                </a:gridCol>
                <a:gridCol w="1440453">
                  <a:extLst>
                    <a:ext uri="{9D8B030D-6E8A-4147-A177-3AD203B41FA5}">
                      <a16:colId xmlns:a16="http://schemas.microsoft.com/office/drawing/2014/main" val="1217429823"/>
                    </a:ext>
                  </a:extLst>
                </a:gridCol>
                <a:gridCol w="1851387">
                  <a:extLst>
                    <a:ext uri="{9D8B030D-6E8A-4147-A177-3AD203B41FA5}">
                      <a16:colId xmlns:a16="http://schemas.microsoft.com/office/drawing/2014/main" val="3885232707"/>
                    </a:ext>
                  </a:extLst>
                </a:gridCol>
              </a:tblGrid>
              <a:tr h="1775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Kód studijního programu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Název studijního programu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Standardní doba studia v akademických rocích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Forma studia</a:t>
                      </a:r>
                      <a:r>
                        <a:rPr lang="cs-CZ" sz="1600" baseline="300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Platnost akreditace do: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extLst>
                  <a:ext uri="{0D108BD9-81ED-4DB2-BD59-A6C34878D82A}">
                    <a16:rowId xmlns:a16="http://schemas.microsoft.com/office/drawing/2014/main" val="3087691014"/>
                  </a:ext>
                </a:extLst>
              </a:tr>
              <a:tr h="55823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N0988P360005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 row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ORGANIZACE A ŘÍZENÍ VE ZDRAVOTNICTVÍ</a:t>
                      </a:r>
                    </a:p>
                  </a:txBody>
                  <a:tcPr marL="40749" marR="40749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03. 01. 2030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0477"/>
                  </a:ext>
                </a:extLst>
              </a:tr>
              <a:tr h="5693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K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726423"/>
                  </a:ext>
                </a:extLst>
              </a:tr>
              <a:tr h="67509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N0114A300084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UČITELSTVÍ ODBORNÝCH PŘEDMĚTŮ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PRO ZDRAVOTNICKÉ ŠKOLY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22. 05. 2030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698961"/>
                  </a:ext>
                </a:extLst>
              </a:tr>
              <a:tr h="51283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K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49" marR="4074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754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930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7691" y="550333"/>
            <a:ext cx="10236921" cy="1413933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PROGRAMY CŽV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dirty="0">
                <a:solidFill>
                  <a:srgbClr val="C00000"/>
                </a:solidFill>
              </a:rPr>
              <a:t>prezenční, kombinovaná forma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6905" y="2302932"/>
            <a:ext cx="10678695" cy="4197999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chemeClr val="accent5">
                    <a:lumMod val="50000"/>
                  </a:schemeClr>
                </a:solidFill>
              </a:rPr>
              <a:t>2 roky</a:t>
            </a:r>
          </a:p>
          <a:p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CŽV Fyzioterapie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– prezenční forma </a:t>
            </a:r>
          </a:p>
          <a:p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CŽV Zdravotnické záchranářství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– kombinovaná forma</a:t>
            </a:r>
          </a:p>
          <a:p>
            <a:endParaRPr lang="cs-CZ" sz="2400" b="1" dirty="0">
              <a:solidFill>
                <a:srgbClr val="C00000"/>
              </a:solidFill>
            </a:endParaRPr>
          </a:p>
          <a:p>
            <a:r>
              <a:rPr lang="cs-CZ" sz="2400" b="1" u="sng" dirty="0">
                <a:solidFill>
                  <a:schemeClr val="accent5">
                    <a:lumMod val="50000"/>
                  </a:schemeClr>
                </a:solidFill>
              </a:rPr>
              <a:t>1 rok</a:t>
            </a:r>
            <a:endParaRPr lang="cs-CZ" sz="2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CŽV Organizace a řízení ve zdravotnictví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- kombinovaná forma</a:t>
            </a:r>
          </a:p>
          <a:p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CŽV Učitelství odborných předmětů pro zdravotnické školy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-  kombinovaná forma</a:t>
            </a:r>
          </a:p>
          <a:p>
            <a:endParaRPr lang="cs-CZ" sz="2400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7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80675" y="570271"/>
            <a:ext cx="9904394" cy="1101213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>
                <a:solidFill>
                  <a:srgbClr val="C00000"/>
                </a:solidFill>
              </a:rPr>
              <a:t>STUDIUM NA VYSOKÉ ŠKOLE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5149" y="1848465"/>
            <a:ext cx="11136430" cy="4465708"/>
          </a:xfrm>
        </p:spPr>
        <p:txBody>
          <a:bodyPr>
            <a:normAutofit lnSpcReduction="10000"/>
          </a:bodyPr>
          <a:lstStyle/>
          <a:p>
            <a:r>
              <a:rPr lang="cs-CZ" sz="2800" dirty="0">
                <a:solidFill>
                  <a:srgbClr val="C00000"/>
                </a:solidFill>
              </a:rPr>
              <a:t>Profesně zaměřené studijní programy - kombinace </a:t>
            </a:r>
            <a:r>
              <a:rPr lang="cs-CZ" sz="2800" b="1" dirty="0">
                <a:solidFill>
                  <a:srgbClr val="C00000"/>
                </a:solidFill>
              </a:rPr>
              <a:t>teoretické výuky a odborné praxe,</a:t>
            </a:r>
          </a:p>
          <a:p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Výuka formou </a:t>
            </a:r>
            <a:r>
              <a:rPr lang="cs-CZ" sz="2800" b="1" dirty="0">
                <a:solidFill>
                  <a:schemeClr val="accent5">
                    <a:lumMod val="50000"/>
                  </a:schemeClr>
                </a:solidFill>
              </a:rPr>
              <a:t>přednášek, seminářů, cvičení,</a:t>
            </a:r>
          </a:p>
          <a:p>
            <a:r>
              <a:rPr lang="cs-CZ" sz="2800" b="1" dirty="0">
                <a:solidFill>
                  <a:srgbClr val="C00000"/>
                </a:solidFill>
              </a:rPr>
              <a:t>Zkouškové období </a:t>
            </a:r>
            <a:r>
              <a:rPr lang="cs-CZ" sz="2800" dirty="0">
                <a:solidFill>
                  <a:srgbClr val="C00000"/>
                </a:solidFill>
              </a:rPr>
              <a:t>(ev. průběžné ověřování znalostí dle podmínek vyučujícího pro absolvování předmětů v průběhu akademického roku),</a:t>
            </a:r>
          </a:p>
          <a:p>
            <a:r>
              <a:rPr lang="cs-CZ" sz="2800" b="1" dirty="0">
                <a:solidFill>
                  <a:schemeClr val="accent5">
                    <a:lumMod val="50000"/>
                  </a:schemeClr>
                </a:solidFill>
              </a:rPr>
              <a:t>Plagiátorství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 (seminární práce, kvalifikační práce, AI)</a:t>
            </a:r>
            <a:endParaRPr lang="cs-CZ" sz="2800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</a:endParaRPr>
          </a:p>
          <a:p>
            <a:r>
              <a:rPr lang="cs-CZ" sz="2800" b="1" dirty="0">
                <a:solidFill>
                  <a:srgbClr val="C00000"/>
                </a:solidFill>
              </a:rPr>
              <a:t>Konzultace</a:t>
            </a:r>
            <a:r>
              <a:rPr lang="cs-CZ" sz="2800" dirty="0">
                <a:solidFill>
                  <a:srgbClr val="C00000"/>
                </a:solidFill>
              </a:rPr>
              <a:t> s akademickými pracovníky – 3h/týdně - STAG</a:t>
            </a:r>
          </a:p>
          <a:p>
            <a:r>
              <a:rPr lang="cs-CZ" sz="2800" b="1" dirty="0">
                <a:solidFill>
                  <a:schemeClr val="accent5">
                    <a:lumMod val="50000"/>
                  </a:schemeClr>
                </a:solidFill>
              </a:rPr>
              <a:t>Odpovědnost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 – student.</a:t>
            </a:r>
          </a:p>
          <a:p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282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34065" y="363795"/>
            <a:ext cx="10570547" cy="226140"/>
          </a:xfrm>
        </p:spPr>
        <p:txBody>
          <a:bodyPr>
            <a:normAutofit fontScale="90000"/>
          </a:bodyPr>
          <a:lstStyle/>
          <a:p>
            <a:pPr algn="ctr"/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51586" y="1058332"/>
            <a:ext cx="10461521" cy="5347657"/>
          </a:xfrm>
        </p:spPr>
        <p:txBody>
          <a:bodyPr>
            <a:normAutofit fontScale="92500"/>
          </a:bodyPr>
          <a:lstStyle/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Akademický senát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cs-CZ" sz="28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https://fzs.ujep.cz/cs/cat/dokumenty-as</a:t>
            </a:r>
            <a:endParaRPr lang="cs-CZ" sz="28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plán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povinné předměty, povinně volitelné 									předměty, výběrové předměty, </a:t>
            </a:r>
            <a:r>
              <a:rPr lang="cs-CZ" sz="2800" b="1" u="sng" dirty="0" err="1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prerekvizity</a:t>
            </a:r>
            <a:endParaRPr lang="cs-CZ" sz="2800" u="sng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zátěž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kredity</a:t>
            </a:r>
          </a:p>
          <a:p>
            <a:pPr lvl="0">
              <a:lnSpc>
                <a:spcPct val="115000"/>
              </a:lnSpc>
            </a:pP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Bc. studium			celkem 180 kreditů</a:t>
            </a:r>
          </a:p>
          <a:p>
            <a:pPr lvl="0">
              <a:lnSpc>
                <a:spcPct val="115000"/>
              </a:lnSpc>
            </a:pP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Mgr. studium			celkem 120 kreditů</a:t>
            </a: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komise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porada proděkana pro studium se zástupci 							studentů všech SP – 1x za semestr</a:t>
            </a: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Kvalita výuky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systém STAG</a:t>
            </a:r>
            <a:endParaRPr lang="cs-CZ" sz="2800" dirty="0">
              <a:solidFill>
                <a:srgbClr val="C00000"/>
              </a:solidFill>
              <a:highlight>
                <a:srgbClr val="FFFF00"/>
              </a:highlight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547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87423-2E37-4BEF-8D00-1CBD3FB5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0" y="609600"/>
            <a:ext cx="9853611" cy="110066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Nové možnosti pro studenty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samostudium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16D0091-A7B2-43AB-B5AB-896C1FEDC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1000" y="1998133"/>
            <a:ext cx="10168467" cy="3911777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accent5">
                    <a:lumMod val="50000"/>
                  </a:schemeClr>
                </a:solidFill>
              </a:rPr>
              <a:t>Zpřístupnění odborné učebny ošetřovatelství (2.03)</a:t>
            </a:r>
          </a:p>
          <a:p>
            <a:r>
              <a:rPr lang="cs-CZ" sz="3200" b="1" dirty="0">
                <a:solidFill>
                  <a:srgbClr val="C00000"/>
                </a:solidFill>
              </a:rPr>
              <a:t>pondělí, středa, čtvrtek 	17:00 – 19:00h</a:t>
            </a:r>
          </a:p>
          <a:p>
            <a:r>
              <a:rPr lang="cs-CZ" sz="3200" b="1" dirty="0">
                <a:solidFill>
                  <a:srgbClr val="C00000"/>
                </a:solidFill>
              </a:rPr>
              <a:t>úterý								      8:00 – 10:00h</a:t>
            </a:r>
          </a:p>
          <a:p>
            <a:endParaRPr lang="cs-CZ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255B0DA-160B-49F3-806C-B07BEF9D9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67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88010C-3D2B-4675-BCB5-4827350B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8" y="863600"/>
            <a:ext cx="10403944" cy="130186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Nové možnosti pro studenty</a:t>
            </a:r>
            <a:br>
              <a:rPr lang="cs-CZ" b="1" dirty="0">
                <a:solidFill>
                  <a:srgbClr val="C00000"/>
                </a:solidFill>
              </a:rPr>
            </a:br>
            <a:br>
              <a:rPr lang="cs-CZ" b="1" dirty="0">
                <a:solidFill>
                  <a:srgbClr val="C00000"/>
                </a:solidFill>
              </a:rPr>
            </a:b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289C16-E17B-41F5-816D-CD7DB3E05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9468" y="1388532"/>
            <a:ext cx="9845144" cy="5112401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pPr algn="ctr"/>
            <a:r>
              <a:rPr lang="cs-CZ" sz="3600" b="1" dirty="0">
                <a:solidFill>
                  <a:srgbClr val="C00000"/>
                </a:solidFill>
              </a:rPr>
              <a:t>Vyrovnávací kurzy</a:t>
            </a:r>
          </a:p>
          <a:p>
            <a:endParaRPr lang="cs-CZ" dirty="0"/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Anatomie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Latinská terminologie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Urgentní medicína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Vybrané kapitoly z aplikované matematiky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Vybrané kapitoly z aplikované fyziky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Matematika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Fyzika</a:t>
            </a:r>
          </a:p>
          <a:p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Ošetřovatelská péče v porodnictví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F597BBA-12C3-443C-A24F-33334B870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Zahájení</a:t>
            </a:r>
            <a:r>
              <a:rPr lang="en-US" dirty="0"/>
              <a:t> AR 2</a:t>
            </a:r>
            <a:r>
              <a:rPr lang="cs-CZ" dirty="0"/>
              <a:t>5</a:t>
            </a:r>
            <a:r>
              <a:rPr lang="en-US" dirty="0"/>
              <a:t>_2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93680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2279</TotalTime>
  <Words>1033</Words>
  <Application>Microsoft Office PowerPoint</Application>
  <PresentationFormat>Širokoúhlá obrazovka</PresentationFormat>
  <Paragraphs>217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Stébla</vt:lpstr>
      <vt:lpstr>STUDIUM NA FZS UJEP   v akademickém roce 2025/2026</vt:lpstr>
      <vt:lpstr> </vt:lpstr>
      <vt:lpstr>Prezentace aplikace PowerPoint</vt:lpstr>
      <vt:lpstr>Prezentace aplikace PowerPoint</vt:lpstr>
      <vt:lpstr>PROGRAMY CŽV prezenční, kombinovaná forma vzdělávání</vt:lpstr>
      <vt:lpstr>STUDIUM NA VYSOKÉ ŠKOLE</vt:lpstr>
      <vt:lpstr>Prezentace aplikace PowerPoint</vt:lpstr>
      <vt:lpstr>Nové možnosti pro studenty samostudium</vt:lpstr>
      <vt:lpstr>Nové možnosti pro studenty  </vt:lpstr>
      <vt:lpstr>Prezentace aplikace PowerPoint</vt:lpstr>
      <vt:lpstr>STUDIJNÍ PŘEDPISY https://fzs.ujep.cz/cs/studijni-predpisy </vt:lpstr>
      <vt:lpstr>Prezentace aplikace PowerPoint</vt:lpstr>
      <vt:lpstr>SMĚRNICE DĚKANA FZS UJEP</vt:lpstr>
      <vt:lpstr>  Důležité - SZŘ UJEP   </vt:lpstr>
      <vt:lpstr>Důležité - SZŘ UJEP</vt:lpstr>
      <vt:lpstr>Důležité - SZŘ UJEP</vt:lpstr>
      <vt:lpstr>Děkuji za pozornost,   přeji všem pevné zdraví  a úspěšný vstup  do akademického roku 2025/2026 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Zahájení akademického roku 2019/2020</dc:title>
  <dc:creator>vanikovak</dc:creator>
  <cp:lastModifiedBy>tichak</cp:lastModifiedBy>
  <cp:revision>161</cp:revision>
  <cp:lastPrinted>2020-09-22T10:21:05Z</cp:lastPrinted>
  <dcterms:created xsi:type="dcterms:W3CDTF">2019-09-22T16:45:00Z</dcterms:created>
  <dcterms:modified xsi:type="dcterms:W3CDTF">2025-09-29T05:31:55Z</dcterms:modified>
</cp:coreProperties>
</file>