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3" r:id="rId1"/>
  </p:sldMasterIdLst>
  <p:sldIdLst>
    <p:sldId id="257" r:id="rId2"/>
    <p:sldId id="289" r:id="rId3"/>
    <p:sldId id="284" r:id="rId4"/>
    <p:sldId id="291" r:id="rId5"/>
    <p:sldId id="293" r:id="rId6"/>
    <p:sldId id="262" r:id="rId7"/>
    <p:sldId id="301" r:id="rId8"/>
    <p:sldId id="290" r:id="rId9"/>
    <p:sldId id="260" r:id="rId10"/>
    <p:sldId id="277" r:id="rId11"/>
    <p:sldId id="294" r:id="rId12"/>
    <p:sldId id="295" r:id="rId13"/>
    <p:sldId id="296" r:id="rId14"/>
    <p:sldId id="306" r:id="rId15"/>
    <p:sldId id="297" r:id="rId16"/>
    <p:sldId id="298" r:id="rId17"/>
    <p:sldId id="299" r:id="rId18"/>
    <p:sldId id="279" r:id="rId19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Světlý styl 2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Světlý styl 2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1" autoAdjust="0"/>
    <p:restoredTop sz="94660"/>
  </p:normalViewPr>
  <p:slideViewPr>
    <p:cSldViewPr snapToGrid="0">
      <p:cViewPr varScale="1">
        <p:scale>
          <a:sx n="164" d="100"/>
          <a:sy n="164" d="100"/>
        </p:scale>
        <p:origin x="2340" y="-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1294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6430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3250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589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5508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76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5663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8328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4803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8597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60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3314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5801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2175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0040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96799-E2DA-4B02-811F-82602D2FA2ED}" type="datetimeFigureOut">
              <a:rPr lang="cs-CZ" smtClean="0"/>
              <a:t>29.09.2025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5734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96799-E2DA-4B02-811F-82602D2FA2ED}" type="datetimeFigureOut">
              <a:rPr lang="cs-CZ" smtClean="0"/>
              <a:t>29.09.2025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DAA0780-A564-458F-A9B7-F81397D616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316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5" r:id="rId2"/>
    <p:sldLayoutId id="2147483946" r:id="rId3"/>
    <p:sldLayoutId id="2147483947" r:id="rId4"/>
    <p:sldLayoutId id="2147483948" r:id="rId5"/>
    <p:sldLayoutId id="2147483949" r:id="rId6"/>
    <p:sldLayoutId id="2147483950" r:id="rId7"/>
    <p:sldLayoutId id="2147483951" r:id="rId8"/>
    <p:sldLayoutId id="2147483952" r:id="rId9"/>
    <p:sldLayoutId id="2147483953" r:id="rId10"/>
    <p:sldLayoutId id="2147483954" r:id="rId11"/>
    <p:sldLayoutId id="2147483955" r:id="rId12"/>
    <p:sldLayoutId id="2147483956" r:id="rId13"/>
    <p:sldLayoutId id="2147483957" r:id="rId14"/>
    <p:sldLayoutId id="2147483958" r:id="rId15"/>
    <p:sldLayoutId id="21474839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zs.ujep.cz/cs/cat/formulare-ke-stazeni" TargetMode="External"/><Relationship Id="rId2" Type="http://schemas.openxmlformats.org/officeDocument/2006/relationships/hyperlink" Target="https://fzs.ujep.cz/cs/cat/studijni-predpisy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hyperlink" Target="https://fzs.ujep.cz/cs/rozvrhove-zmeny" TargetMode="External"/><Relationship Id="rId4" Type="http://schemas.openxmlformats.org/officeDocument/2006/relationships/hyperlink" Target="https://fzs.ujep.cz/cs/cat/harmonogram-akademickeho-roku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klara.gasserova@ujep.cz" TargetMode="External"/><Relationship Id="rId2" Type="http://schemas.openxmlformats.org/officeDocument/2006/relationships/hyperlink" Target="mailto:kamila.machalousova@ujep.cz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mailto:barbora.kucerova@ujep.cz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fzs.ujep.cz/cs/uredni-hodiny-kontakty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km.ujep.cz/" TargetMode="External"/><Relationship Id="rId2" Type="http://schemas.openxmlformats.org/officeDocument/2006/relationships/hyperlink" Target="http://kas.ujep.cz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s://www.svkul.cz/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://www.dpmul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karty@rt.ujep.cz" TargetMode="External"/><Relationship Id="rId5" Type="http://schemas.openxmlformats.org/officeDocument/2006/relationships/hyperlink" Target="http://kas.ujep.cz/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kas.ujep.cz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://skm.ujep.cz/" TargetMode="External"/><Relationship Id="rId7" Type="http://schemas.openxmlformats.org/officeDocument/2006/relationships/image" Target="../media/image11.png"/><Relationship Id="rId2" Type="http://schemas.openxmlformats.org/officeDocument/2006/relationships/hyperlink" Target="http://www.ujep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://knihovna.ujep.cz/" TargetMode="External"/><Relationship Id="rId4" Type="http://schemas.openxmlformats.org/officeDocument/2006/relationships/hyperlink" Target="http://knihkupectvi.ujep.cz/" TargetMode="External"/><Relationship Id="rId9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zs.ujep.cz/cs/smernice-dekana" TargetMode="External"/><Relationship Id="rId2" Type="http://schemas.openxmlformats.org/officeDocument/2006/relationships/hyperlink" Target="https://fzs.ujep.cz/cs/studijni-predpisy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fzs.ujep.cz/cs/prikazy-dekan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1556792"/>
            <a:ext cx="12192000" cy="187220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997842" y="4103816"/>
            <a:ext cx="5928967" cy="1096899"/>
          </a:xfrm>
        </p:spPr>
        <p:txBody>
          <a:bodyPr>
            <a:noAutofit/>
          </a:bodyPr>
          <a:lstStyle/>
          <a:p>
            <a:r>
              <a:rPr lang="cs-CZ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Kamila </a:t>
            </a:r>
            <a:r>
              <a:rPr lang="cs-CZ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Machaloušová</a:t>
            </a:r>
            <a:endParaRPr lang="cs-CZ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809" y="21278"/>
            <a:ext cx="3265191" cy="1247482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700868" y="1412775"/>
            <a:ext cx="6434666" cy="2208249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Úvod do </a:t>
            </a:r>
            <a:r>
              <a:rPr lang="cs-CZ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studiu</a:t>
            </a:r>
            <a:br>
              <a:rPr lang="cs-CZ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</a:t>
            </a:r>
            <a:r>
              <a:rPr lang="cs-CZ" sz="4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.9.2025</a:t>
            </a:r>
            <a:endParaRPr lang="cs-CZ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2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6957" y="1338943"/>
            <a:ext cx="6122236" cy="51602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/>
              <a:t>     </a:t>
            </a:r>
            <a:r>
              <a:rPr lang="cs-CZ" sz="2400" b="1" dirty="0" smtClean="0">
                <a:solidFill>
                  <a:schemeClr val="tx1"/>
                </a:solidFill>
              </a:rPr>
              <a:t>Studijní </a:t>
            </a:r>
            <a:r>
              <a:rPr lang="cs-CZ" sz="2400" b="1" dirty="0">
                <a:solidFill>
                  <a:schemeClr val="tx1"/>
                </a:solidFill>
              </a:rPr>
              <a:t>předpisy:</a:t>
            </a:r>
          </a:p>
          <a:p>
            <a:pPr marL="457200" lvl="1" indent="0">
              <a:buNone/>
            </a:pPr>
            <a:r>
              <a:rPr lang="cs-CZ" dirty="0">
                <a:solidFill>
                  <a:schemeClr val="tx1"/>
                </a:solidFill>
                <a:hlinkClick r:id="rId2"/>
              </a:rPr>
              <a:t>https://fzs.ujep.cz/cs/cat/studijni-predpisy</a:t>
            </a:r>
            <a:r>
              <a:rPr lang="cs-CZ" dirty="0">
                <a:solidFill>
                  <a:schemeClr val="tx1"/>
                </a:solidFill>
              </a:rPr>
              <a:t> </a:t>
            </a:r>
          </a:p>
          <a:p>
            <a:pPr marL="457200" lvl="1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       </a:t>
            </a:r>
            <a:r>
              <a:rPr lang="cs-CZ" sz="2400" b="1" dirty="0" smtClean="0">
                <a:solidFill>
                  <a:schemeClr val="tx1"/>
                </a:solidFill>
              </a:rPr>
              <a:t>Formuláře </a:t>
            </a:r>
            <a:r>
              <a:rPr lang="cs-CZ" sz="2400" b="1" dirty="0">
                <a:solidFill>
                  <a:schemeClr val="tx1"/>
                </a:solidFill>
              </a:rPr>
              <a:t>ke stažení:</a:t>
            </a:r>
          </a:p>
          <a:p>
            <a:pPr marL="457200" lvl="1" indent="0">
              <a:buNone/>
            </a:pPr>
            <a:r>
              <a:rPr lang="cs-CZ" dirty="0">
                <a:solidFill>
                  <a:schemeClr val="tx1"/>
                </a:solidFill>
                <a:hlinkClick r:id="rId3"/>
              </a:rPr>
              <a:t>https://fzs.ujep.cz/cs/cat/formulare-ke-stazeni</a:t>
            </a:r>
            <a:r>
              <a:rPr lang="cs-CZ" dirty="0">
                <a:solidFill>
                  <a:schemeClr val="tx1"/>
                </a:solidFill>
              </a:rPr>
              <a:t> </a:t>
            </a:r>
          </a:p>
          <a:p>
            <a:pPr marL="457200" lvl="1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       </a:t>
            </a:r>
            <a:r>
              <a:rPr lang="cs-CZ" sz="2400" b="1" dirty="0" smtClean="0">
                <a:solidFill>
                  <a:schemeClr val="tx1"/>
                </a:solidFill>
              </a:rPr>
              <a:t>Harmonogram </a:t>
            </a:r>
            <a:r>
              <a:rPr lang="cs-CZ" sz="2400" b="1" dirty="0">
                <a:solidFill>
                  <a:schemeClr val="tx1"/>
                </a:solidFill>
              </a:rPr>
              <a:t>akademického roku:</a:t>
            </a:r>
          </a:p>
          <a:p>
            <a:pPr marL="449263" lvl="1" indent="0">
              <a:buNone/>
            </a:pPr>
            <a:r>
              <a:rPr lang="cs-CZ" dirty="0">
                <a:solidFill>
                  <a:schemeClr val="tx1"/>
                </a:solidFill>
                <a:hlinkClick r:id="rId4"/>
              </a:rPr>
              <a:t>https://fzs.ujep.cz/cs/cat/harmonogram-akademickeho-roku</a:t>
            </a:r>
            <a:endParaRPr lang="cs-CZ" dirty="0">
              <a:solidFill>
                <a:schemeClr val="tx1"/>
              </a:solidFill>
            </a:endParaRPr>
          </a:p>
          <a:p>
            <a:pPr marL="449263" lvl="1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pPr marL="0" lvl="1" indent="0">
              <a:buNone/>
            </a:pPr>
            <a:r>
              <a:rPr lang="cs-CZ" b="1" dirty="0" smtClean="0">
                <a:solidFill>
                  <a:schemeClr val="tx1"/>
                </a:solidFill>
              </a:rPr>
              <a:t>       </a:t>
            </a:r>
            <a:r>
              <a:rPr lang="cs-CZ" sz="2400" b="1" dirty="0" smtClean="0">
                <a:solidFill>
                  <a:schemeClr val="tx1"/>
                </a:solidFill>
              </a:rPr>
              <a:t>Rozvrhové </a:t>
            </a:r>
            <a:r>
              <a:rPr lang="cs-CZ" sz="2400" b="1" dirty="0">
                <a:solidFill>
                  <a:schemeClr val="tx1"/>
                </a:solidFill>
              </a:rPr>
              <a:t>změny:</a:t>
            </a:r>
          </a:p>
          <a:p>
            <a:pPr marL="449263" lvl="1" indent="0">
              <a:buNone/>
            </a:pPr>
            <a:r>
              <a:rPr lang="cs-CZ" dirty="0">
                <a:solidFill>
                  <a:schemeClr val="tx1"/>
                </a:solidFill>
                <a:hlinkClick r:id="rId5"/>
              </a:rPr>
              <a:t>https://fzs.ujep.cz/cs/rozvrhove-zmeny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/>
              <a:t> </a:t>
            </a: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0" y="358775"/>
            <a:ext cx="12192000" cy="7461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DALŠÍ UŽITEČNÉ ODKAZY</a:t>
            </a:r>
          </a:p>
        </p:txBody>
      </p:sp>
      <p:pic>
        <p:nvPicPr>
          <p:cNvPr id="6" name="Picture 4" descr="Www Icon Website - Free image on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9" y="1389861"/>
            <a:ext cx="519992" cy="50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Www Icon Website - Free image on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57" y="2574368"/>
            <a:ext cx="519992" cy="505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Www Icon Website - Free image on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81" y="3851181"/>
            <a:ext cx="514726" cy="5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Www Icon Website - Free image on Pixaba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9" y="5375560"/>
            <a:ext cx="514726" cy="5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11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952398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SMĚRNICE DĚKANA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2400" dirty="0"/>
          </a:p>
          <a:p>
            <a:r>
              <a:rPr lang="cs-CZ" sz="2800" b="1" dirty="0" smtClean="0">
                <a:solidFill>
                  <a:schemeClr val="tx1"/>
                </a:solidFill>
              </a:rPr>
              <a:t>SMĚRNICE DĚKANA </a:t>
            </a:r>
          </a:p>
          <a:p>
            <a:pPr marL="0" indent="0">
              <a:buNone/>
            </a:pPr>
            <a:r>
              <a:rPr lang="cs-CZ" sz="2800" b="1" dirty="0" smtClean="0">
                <a:solidFill>
                  <a:schemeClr val="tx1"/>
                </a:solidFill>
              </a:rPr>
              <a:t>Č. 5/2024 – UZNÁVÁNÍ ZÁPOČTŮ A ZKOUŠEK NA FZS</a:t>
            </a:r>
          </a:p>
          <a:p>
            <a:pPr marL="0" indent="0">
              <a:buNone/>
            </a:pPr>
            <a:r>
              <a:rPr lang="cs-CZ" sz="2800" b="1" dirty="0" smtClean="0">
                <a:solidFill>
                  <a:schemeClr val="tx1"/>
                </a:solidFill>
              </a:rPr>
              <a:t>Podávání žádosti v ZS do </a:t>
            </a:r>
            <a:r>
              <a:rPr lang="cs-CZ" sz="2800" b="1" dirty="0" smtClean="0">
                <a:solidFill>
                  <a:srgbClr val="C00000"/>
                </a:solidFill>
              </a:rPr>
              <a:t>7.11.</a:t>
            </a:r>
            <a:r>
              <a:rPr lang="cs-CZ" sz="2800" b="1" dirty="0" smtClean="0">
                <a:solidFill>
                  <a:schemeClr val="tx1"/>
                </a:solidFill>
              </a:rPr>
              <a:t>v LS do </a:t>
            </a:r>
            <a:r>
              <a:rPr lang="cs-CZ" sz="2800" b="1" dirty="0" smtClean="0">
                <a:solidFill>
                  <a:srgbClr val="C00000"/>
                </a:solidFill>
              </a:rPr>
              <a:t>27.3.</a:t>
            </a:r>
          </a:p>
          <a:p>
            <a:pPr marL="0" indent="0">
              <a:buNone/>
            </a:pPr>
            <a:r>
              <a:rPr lang="cs-CZ" sz="2800" b="1" dirty="0" smtClean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endParaRPr lang="cs-CZ" sz="2800" b="1" dirty="0" smtClean="0">
              <a:solidFill>
                <a:schemeClr val="tx1"/>
              </a:solidFill>
            </a:endParaRPr>
          </a:p>
          <a:p>
            <a:endParaRPr lang="cs-CZ" b="1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0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19376" y="2160588"/>
            <a:ext cx="2724947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65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0" y="425887"/>
            <a:ext cx="12192000" cy="851770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ŽÁDOSTI STUDENTA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199" y="1565752"/>
            <a:ext cx="10585537" cy="473484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s-CZ" sz="4400" b="1" dirty="0" smtClean="0">
                <a:solidFill>
                  <a:schemeClr val="tx1"/>
                </a:solidFill>
              </a:rPr>
              <a:t>VEŠKERÉ PODANÉ ŽÁDOSTI STUDENTA MUSÍ BÝT STUDENTEM PODEPSANÉ A ODEVZDANÉ,  A TO BUĎ OSOBNĚ NA STUDIJNÍ ODDĚLENÍ NEBO ZASLÁNY ČESKOU POŠTOU </a:t>
            </a:r>
          </a:p>
          <a:p>
            <a:pPr algn="just"/>
            <a:r>
              <a:rPr lang="cs-CZ" sz="4400" b="1" dirty="0" smtClean="0">
                <a:solidFill>
                  <a:schemeClr val="tx1"/>
                </a:solidFill>
              </a:rPr>
              <a:t>ŽÁDOSTI STUDENTA NENÍ MOŽNÉ ZASÍLAT        E-MAILEM</a:t>
            </a:r>
            <a:endParaRPr lang="cs-CZ" sz="4400" b="1" dirty="0">
              <a:solidFill>
                <a:schemeClr val="tx1"/>
              </a:solidFill>
            </a:endParaRPr>
          </a:p>
          <a:p>
            <a:pPr algn="just"/>
            <a:r>
              <a:rPr lang="cs-CZ" sz="4400" b="1" dirty="0" smtClean="0">
                <a:solidFill>
                  <a:schemeClr val="tx1"/>
                </a:solidFill>
              </a:rPr>
              <a:t>DO ŽÁDOSTI STUDENTA UVÁDĚJTE OS. ČÍSLO D25... NIKOLI </a:t>
            </a:r>
            <a:r>
              <a:rPr lang="cs-CZ" sz="4400" b="1" dirty="0" err="1" smtClean="0">
                <a:solidFill>
                  <a:schemeClr val="tx1"/>
                </a:solidFill>
              </a:rPr>
              <a:t>eduID</a:t>
            </a:r>
            <a:endParaRPr lang="cs-CZ" sz="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55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0" y="427756"/>
            <a:ext cx="12192000" cy="925056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POTVRZENÍ O STUDIU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10898688" cy="4324655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3600" b="1" dirty="0" smtClean="0">
                <a:solidFill>
                  <a:schemeClr val="tx1"/>
                </a:solidFill>
              </a:rPr>
              <a:t>POTVRZENÍ O STUDIU SI STUDENT MŮŽE VYPLNIT PŘÍMO NA STUDIJNÍM ODDĚLENÍ NEBO SI POTVRZENÍ MŮŽE VYTISKNOUT PŘES IS STAG </a:t>
            </a:r>
          </a:p>
          <a:p>
            <a:pPr algn="just"/>
            <a:r>
              <a:rPr lang="cs-CZ" sz="3600" b="1" dirty="0" smtClean="0">
                <a:solidFill>
                  <a:schemeClr val="tx1"/>
                </a:solidFill>
              </a:rPr>
              <a:t>POTVRZENÍ O STUDIU MUSÍ BÝT VŽDY POTVRZENÉ STUDIJNÍ REFERENTKOU, POKUD NENÍ V EL. VERZI</a:t>
            </a:r>
          </a:p>
          <a:p>
            <a:pPr algn="just"/>
            <a:r>
              <a:rPr lang="cs-CZ" sz="3600" b="1" dirty="0" smtClean="0">
                <a:solidFill>
                  <a:schemeClr val="tx1"/>
                </a:solidFill>
              </a:rPr>
              <a:t>POTVRZENÍ O STUDIU NENÍ MOŽNÉ ZASÍLAT         E-MAILEM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260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244715" y="1885286"/>
            <a:ext cx="8596668" cy="4721991"/>
          </a:xfrm>
        </p:spPr>
        <p:txBody>
          <a:bodyPr>
            <a:normAutofit fontScale="77500" lnSpcReduction="20000"/>
          </a:bodyPr>
          <a:lstStyle/>
          <a:p>
            <a:pPr marL="0" indent="0">
              <a:buClr>
                <a:schemeClr val="accent3"/>
              </a:buClr>
              <a:buNone/>
            </a:pPr>
            <a:r>
              <a:rPr lang="cs-CZ" b="1" u="sng" dirty="0" smtClean="0">
                <a:solidFill>
                  <a:srgbClr val="FF0000"/>
                </a:solidFill>
              </a:rPr>
              <a:t>UBYTOVACÍ STIPENDIUM</a:t>
            </a:r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cs-CZ" dirty="0" smtClean="0"/>
              <a:t>Žádost </a:t>
            </a:r>
            <a:r>
              <a:rPr lang="cs-CZ" dirty="0"/>
              <a:t>o ubytovací stipendium se podává elektronicky prostřednictvím systému STAG (v sekci Moje údaje) </a:t>
            </a:r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cs-CZ" dirty="0"/>
              <a:t>Nárok na ubytovací stipendium má student s bydlištěm mimo okres </a:t>
            </a:r>
            <a:r>
              <a:rPr lang="cs-CZ" dirty="0" smtClean="0"/>
              <a:t>výuky</a:t>
            </a:r>
            <a:endParaRPr lang="cs-CZ" dirty="0"/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cs-CZ" dirty="0" smtClean="0"/>
              <a:t>První studium na VŠ</a:t>
            </a:r>
          </a:p>
          <a:p>
            <a:pPr marL="0" indent="0">
              <a:buClr>
                <a:schemeClr val="accent3"/>
              </a:buClr>
              <a:buNone/>
            </a:pPr>
            <a:r>
              <a:rPr lang="cs-CZ" b="1" u="sng" dirty="0" smtClean="0">
                <a:solidFill>
                  <a:srgbClr val="FF0000"/>
                </a:solidFill>
              </a:rPr>
              <a:t>SOCIÁLNÍ STIPENDIUM</a:t>
            </a:r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cs-CZ" dirty="0"/>
              <a:t>Žádost o sociální stipendium se podává prostřednictvím </a:t>
            </a:r>
            <a:r>
              <a:rPr lang="cs-CZ" dirty="0" smtClean="0"/>
              <a:t>papírové žádosti </a:t>
            </a:r>
            <a:r>
              <a:rPr lang="cs-CZ" dirty="0"/>
              <a:t>na studijní oddělení v termínu od </a:t>
            </a:r>
            <a:r>
              <a:rPr lang="cs-CZ" b="1" u="sng" dirty="0" smtClean="0">
                <a:solidFill>
                  <a:srgbClr val="FF0000"/>
                </a:solidFill>
              </a:rPr>
              <a:t>1.10</a:t>
            </a:r>
            <a:r>
              <a:rPr lang="cs-CZ" b="1" u="sng" dirty="0">
                <a:solidFill>
                  <a:srgbClr val="FF0000"/>
                </a:solidFill>
              </a:rPr>
              <a:t>. do </a:t>
            </a:r>
            <a:r>
              <a:rPr lang="cs-CZ" b="1" u="sng" dirty="0" smtClean="0">
                <a:solidFill>
                  <a:srgbClr val="FF0000"/>
                </a:solidFill>
              </a:rPr>
              <a:t>6.11.2025, </a:t>
            </a:r>
            <a:r>
              <a:rPr lang="cs-CZ" dirty="0"/>
              <a:t>a to v případě tíživé sociální situace</a:t>
            </a:r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cs-CZ" dirty="0"/>
              <a:t>Podmínky jsou stanovené Stipendijním řádem UJEP, čl. </a:t>
            </a:r>
            <a:r>
              <a:rPr lang="cs-CZ" dirty="0" smtClean="0"/>
              <a:t>8</a:t>
            </a:r>
          </a:p>
          <a:p>
            <a:pPr marL="0" indent="0">
              <a:buClr>
                <a:schemeClr val="accent3"/>
              </a:buClr>
              <a:buNone/>
            </a:pPr>
            <a:r>
              <a:rPr lang="cs-CZ" b="1" u="sng" dirty="0" smtClean="0">
                <a:solidFill>
                  <a:srgbClr val="FF0000"/>
                </a:solidFill>
              </a:rPr>
              <a:t>PROSPĚCHOVÉ STIPENDIUM</a:t>
            </a:r>
          </a:p>
          <a:p>
            <a:r>
              <a:rPr lang="cs-CZ" dirty="0"/>
              <a:t>Prospěchové stipendium se přiznává studentovi v prezenční formě studia v bakalářském nebo magisterském studijním programu ve standardní formě studia.</a:t>
            </a:r>
          </a:p>
          <a:p>
            <a:r>
              <a:rPr lang="cs-CZ" b="1" u="sng" dirty="0"/>
              <a:t>Podmínky:</a:t>
            </a:r>
            <a:r>
              <a:rPr lang="cs-CZ" u="sng" dirty="0"/>
              <a:t> </a:t>
            </a:r>
          </a:p>
          <a:p>
            <a:r>
              <a:rPr lang="cs-CZ" dirty="0"/>
              <a:t>v předešlém AR student váženého studijního průměru do 1,50 včetně</a:t>
            </a:r>
          </a:p>
          <a:p>
            <a:r>
              <a:rPr lang="cs-CZ" dirty="0"/>
              <a:t>získal 55 kreditních bodů za předchozí AR</a:t>
            </a:r>
          </a:p>
          <a:p>
            <a:r>
              <a:rPr lang="cs-CZ" dirty="0"/>
              <a:t>studuje v prvním roce magisterského studijního programu, jenž navazuje na bakalářský studijní program, který v předcházejícím AR absolvoval s vyznamenáním</a:t>
            </a:r>
          </a:p>
          <a:p>
            <a:pPr marL="0" indent="0">
              <a:buClr>
                <a:schemeClr val="accent3"/>
              </a:buClr>
              <a:buNone/>
            </a:pPr>
            <a:endParaRPr lang="cs-CZ" b="1" u="sng" dirty="0" smtClean="0">
              <a:solidFill>
                <a:srgbClr val="FF0000"/>
              </a:solidFill>
            </a:endParaRPr>
          </a:p>
          <a:p>
            <a:pPr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0" y="609600"/>
            <a:ext cx="12270658" cy="924232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STIPENDIA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443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0" y="382212"/>
            <a:ext cx="12192000" cy="1006475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ELEKTRONICKÝ ZÁPIS PŘEDMĚTŮ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31980" y="1825625"/>
            <a:ext cx="11580158" cy="4351338"/>
          </a:xfrm>
        </p:spPr>
        <p:txBody>
          <a:bodyPr>
            <a:noAutofit/>
          </a:bodyPr>
          <a:lstStyle/>
          <a:p>
            <a:pPr algn="just"/>
            <a:r>
              <a:rPr lang="cs-CZ" sz="2400" b="1" dirty="0" smtClean="0">
                <a:solidFill>
                  <a:schemeClr val="tx1"/>
                </a:solidFill>
              </a:rPr>
              <a:t>ELEKTRONICKÝ ZÁPIS PŘEDMĚTŮ NA ZIMNÍ SEMESTR AR 2024/2025 JE OD </a:t>
            </a:r>
            <a:r>
              <a:rPr lang="cs-CZ" sz="2400" b="1" dirty="0" smtClean="0">
                <a:solidFill>
                  <a:srgbClr val="FF0000"/>
                </a:solidFill>
              </a:rPr>
              <a:t>25.9.2025 DO 27.10.2025</a:t>
            </a:r>
          </a:p>
          <a:p>
            <a:pPr algn="just"/>
            <a:r>
              <a:rPr lang="cs-CZ" sz="2400" b="1" dirty="0" smtClean="0">
                <a:solidFill>
                  <a:schemeClr val="tx1"/>
                </a:solidFill>
              </a:rPr>
              <a:t>V LS BUDE EL. ZÁPIS PŘEDMĚTŮ OD 13.2.2026 OD 8.00 HOD. DO 13.3.2026</a:t>
            </a:r>
          </a:p>
          <a:p>
            <a:pPr algn="just"/>
            <a:r>
              <a:rPr lang="cs-CZ" sz="2400" b="1" dirty="0" smtClean="0">
                <a:solidFill>
                  <a:srgbClr val="FF0000"/>
                </a:solidFill>
              </a:rPr>
              <a:t>DODATEČNÝ ZÁPIS PŘEDMĚTŮ JE MOŽNÝ DLE SMĚRNICE DĚKANA Č. 4/2025, čl. III POUZE 30 DNÍ OD UKONČENÍ EL. ZÁPISU PŘEDMĚTŮ DANÉHO AR TEDY DO 27.11.2025, A TO PŘES PÍSEMNOU ŽÁDOST STUDENTA</a:t>
            </a:r>
          </a:p>
          <a:p>
            <a:pPr algn="just"/>
            <a:r>
              <a:rPr lang="cs-CZ" sz="2400" b="1" dirty="0" smtClean="0">
                <a:solidFill>
                  <a:srgbClr val="FF0000"/>
                </a:solidFill>
              </a:rPr>
              <a:t>DODATEČNÝ ZÁPIS PŘEDMĚTŮ JE DLE PŘÍKAZU REKTORA </a:t>
            </a:r>
          </a:p>
          <a:p>
            <a:pPr marL="0" indent="0" algn="just">
              <a:buNone/>
            </a:pPr>
            <a:r>
              <a:rPr lang="cs-CZ" sz="2400" b="1" dirty="0">
                <a:solidFill>
                  <a:srgbClr val="FF0000"/>
                </a:solidFill>
              </a:rPr>
              <a:t> </a:t>
            </a:r>
            <a:r>
              <a:rPr lang="cs-CZ" sz="2400" b="1" dirty="0" smtClean="0">
                <a:solidFill>
                  <a:srgbClr val="FF0000"/>
                </a:solidFill>
              </a:rPr>
              <a:t>  Č. 1/2024 ZPOPLATNĚN ČÁSTKOU 100,-KČ ZA JEDEN PŘEDMĚT</a:t>
            </a:r>
          </a:p>
          <a:p>
            <a:pPr algn="just"/>
            <a:r>
              <a:rPr lang="cs-CZ" sz="2400" b="1" dirty="0" smtClean="0">
                <a:solidFill>
                  <a:srgbClr val="FF0000"/>
                </a:solidFill>
              </a:rPr>
              <a:t>CELÝ ZÁPIS PŘEDMĚTŮ JE POTÉ ZPOPLATNĚN ČÁSTKOU VE VÝŠI 500,-Kč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99584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0" y="427756"/>
            <a:ext cx="12192000" cy="1039726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STUDIJNÍ A ZKUŠEBNÍ ŘÁD UJEP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89065" y="1817312"/>
            <a:ext cx="11024062" cy="4351338"/>
          </a:xfrm>
        </p:spPr>
        <p:txBody>
          <a:bodyPr>
            <a:normAutofit/>
          </a:bodyPr>
          <a:lstStyle/>
          <a:p>
            <a:pPr algn="just"/>
            <a:r>
              <a:rPr lang="cs-CZ" sz="4000" b="1" dirty="0" smtClean="0">
                <a:solidFill>
                  <a:srgbClr val="FF0000"/>
                </a:solidFill>
              </a:rPr>
              <a:t>DLE STUDIJNÍHO A ZKUŠEBNÍHO ŘÁDU UJEP čl. 8, odst. 10 MUSÍ STUDENT V ZIMNÍM SEMESTRU 1. ROKU STUDIA SPLNIT  MINIMÁLNĚ 15 KB</a:t>
            </a:r>
            <a:endParaRPr lang="cs-CZ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84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adpis 1"/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950107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DŮLEŽITÉ INFORMACE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675745" y="1741118"/>
            <a:ext cx="5228271" cy="4728507"/>
          </a:xfrm>
        </p:spPr>
        <p:txBody>
          <a:bodyPr>
            <a:normAutofit fontScale="85000" lnSpcReduction="20000"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DO KONCE AKADEMICKÉHO ROKU JE NUTNÉ MÍT ZAPSANÉ VŠECHNY ZÁPOČTY A ZKOUŠKY V SYSTÉMU STAG </a:t>
            </a:r>
          </a:p>
          <a:p>
            <a:r>
              <a:rPr lang="cs-CZ" sz="2400" b="1" dirty="0" smtClean="0">
                <a:solidFill>
                  <a:srgbClr val="FF0000"/>
                </a:solidFill>
              </a:rPr>
              <a:t>PRO POSTUP DO DRUHÉHO ROKU STUDIA JE NUTNÉ ZÍSKAT MINIMÁLNĚ 45 KB </a:t>
            </a:r>
          </a:p>
          <a:p>
            <a:r>
              <a:rPr lang="cs-CZ" sz="2400" b="1" dirty="0" smtClean="0">
                <a:solidFill>
                  <a:srgbClr val="FF0000"/>
                </a:solidFill>
              </a:rPr>
              <a:t>AKADEMICKÝ ROK ZAČÍNÁ 1.10.2025 A KONČÍ 30.9.2026</a:t>
            </a:r>
          </a:p>
          <a:p>
            <a:r>
              <a:rPr lang="cs-CZ" sz="2400" b="1" dirty="0" smtClean="0">
                <a:solidFill>
                  <a:srgbClr val="FF0000"/>
                </a:solidFill>
              </a:rPr>
              <a:t>ZKOUŠKOVÉ OBDOBÍ:</a:t>
            </a:r>
          </a:p>
          <a:p>
            <a:r>
              <a:rPr lang="cs-CZ" sz="2400" b="1" dirty="0" smtClean="0">
                <a:solidFill>
                  <a:srgbClr val="FF0000"/>
                </a:solidFill>
              </a:rPr>
              <a:t>ZS 12.1. – 15.2.26</a:t>
            </a:r>
          </a:p>
          <a:p>
            <a:r>
              <a:rPr lang="cs-CZ" sz="2400" b="1" dirty="0" smtClean="0">
                <a:solidFill>
                  <a:srgbClr val="FF0000"/>
                </a:solidFill>
              </a:rPr>
              <a:t>LS 1. ČÁST 18.5. – 4.7.26</a:t>
            </a:r>
          </a:p>
          <a:p>
            <a:r>
              <a:rPr lang="cs-CZ" sz="2400" b="1" dirty="0" smtClean="0">
                <a:solidFill>
                  <a:srgbClr val="FF0000"/>
                </a:solidFill>
              </a:rPr>
              <a:t>LS 2. ČÁST 24.8. – 20.9.26 </a:t>
            </a:r>
          </a:p>
          <a:p>
            <a:r>
              <a:rPr lang="cs-CZ" sz="2400" b="1" dirty="0" smtClean="0">
                <a:solidFill>
                  <a:srgbClr val="FF0000"/>
                </a:solidFill>
              </a:rPr>
              <a:t>ZIMNÍ PRÁZDINY 24.12. 25 – 4.1.26</a:t>
            </a:r>
          </a:p>
          <a:p>
            <a:r>
              <a:rPr lang="cs-CZ" sz="2400" b="1" dirty="0" smtClean="0">
                <a:solidFill>
                  <a:srgbClr val="FF0000"/>
                </a:solidFill>
              </a:rPr>
              <a:t>LETNÍ PRZDNINY </a:t>
            </a:r>
            <a:r>
              <a:rPr lang="cs-CZ" sz="2400" b="1" dirty="0">
                <a:solidFill>
                  <a:srgbClr val="FF0000"/>
                </a:solidFill>
              </a:rPr>
              <a:t>5</a:t>
            </a:r>
            <a:r>
              <a:rPr lang="cs-CZ" sz="2400" b="1" dirty="0" smtClean="0">
                <a:solidFill>
                  <a:srgbClr val="FF0000"/>
                </a:solidFill>
              </a:rPr>
              <a:t>.7. – 23.8.26</a:t>
            </a:r>
          </a:p>
          <a:p>
            <a:endParaRPr lang="cs-CZ" sz="2400" b="1" dirty="0" smtClean="0">
              <a:solidFill>
                <a:srgbClr val="FF0000"/>
              </a:solidFill>
            </a:endParaRPr>
          </a:p>
          <a:p>
            <a:endParaRPr lang="cs-CZ" sz="2400" b="1" dirty="0" smtClean="0">
              <a:solidFill>
                <a:srgbClr val="FF0000"/>
              </a:solidFill>
            </a:endParaRPr>
          </a:p>
          <a:p>
            <a:endParaRPr lang="cs-CZ" sz="24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rgbClr val="FF0000"/>
              </a:solidFill>
            </a:endParaRPr>
          </a:p>
        </p:txBody>
      </p:sp>
      <p:pic>
        <p:nvPicPr>
          <p:cNvPr id="14" name="Zástupný symbol pro obsah 13"/>
          <p:cNvPicPr>
            <a:picLocks noGrp="1" noChangeAspect="1"/>
          </p:cNvPicPr>
          <p:nvPr>
            <p:ph sz="quarter" idx="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971" y="2746668"/>
            <a:ext cx="4186237" cy="2282647"/>
          </a:xfrm>
        </p:spPr>
      </p:pic>
    </p:spTree>
    <p:extLst>
      <p:ext uri="{BB962C8B-B14F-4D97-AF65-F5344CB8AC3E}">
        <p14:creationId xmlns:p14="http://schemas.microsoft.com/office/powerpoint/2010/main" val="73403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106852" y="363154"/>
            <a:ext cx="10515600" cy="1325563"/>
          </a:xfrm>
          <a:solidFill>
            <a:schemeClr val="accent1">
              <a:lumMod val="20000"/>
              <a:lumOff val="80000"/>
              <a:alpha val="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cs-CZ" sz="6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Přejeme vám hodně úspěchů ve studiu!</a:t>
            </a:r>
          </a:p>
        </p:txBody>
      </p:sp>
    </p:spTree>
    <p:extLst>
      <p:ext uri="{BB962C8B-B14F-4D97-AF65-F5344CB8AC3E}">
        <p14:creationId xmlns:p14="http://schemas.microsoft.com/office/powerpoint/2010/main" val="370842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aoblený obdélník 13"/>
          <p:cNvSpPr/>
          <p:nvPr/>
        </p:nvSpPr>
        <p:spPr>
          <a:xfrm>
            <a:off x="-11893" y="4856240"/>
            <a:ext cx="12215784" cy="352964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Zaoblený obdélník 12"/>
          <p:cNvSpPr/>
          <p:nvPr/>
        </p:nvSpPr>
        <p:spPr>
          <a:xfrm>
            <a:off x="-11893" y="2702870"/>
            <a:ext cx="12215784" cy="352964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Zaoblený obdélník 11"/>
          <p:cNvSpPr/>
          <p:nvPr/>
        </p:nvSpPr>
        <p:spPr>
          <a:xfrm>
            <a:off x="-23784" y="1056000"/>
            <a:ext cx="12215784" cy="352964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226149" y="1120141"/>
            <a:ext cx="11818189" cy="6116401"/>
          </a:xfrm>
        </p:spPr>
        <p:txBody>
          <a:bodyPr anchor="t">
            <a:normAutofit fontScale="25000" lnSpcReduction="20000"/>
          </a:bodyPr>
          <a:lstStyle/>
          <a:p>
            <a:pPr marL="0" indent="0">
              <a:buNone/>
            </a:pPr>
            <a:r>
              <a:rPr lang="cs-CZ" sz="4800" b="1" dirty="0" smtClean="0">
                <a:solidFill>
                  <a:schemeClr val="tx1"/>
                </a:solidFill>
              </a:rPr>
              <a:t>Kamila </a:t>
            </a:r>
            <a:r>
              <a:rPr lang="cs-CZ" sz="4800" b="1" dirty="0" err="1">
                <a:solidFill>
                  <a:schemeClr val="tx1"/>
                </a:solidFill>
              </a:rPr>
              <a:t>Machaloušová</a:t>
            </a:r>
            <a:r>
              <a:rPr lang="cs-CZ" sz="4800" b="1" dirty="0">
                <a:solidFill>
                  <a:schemeClr val="tx1"/>
                </a:solidFill>
              </a:rPr>
              <a:t> (vedoucí studijního oddělení)</a:t>
            </a:r>
          </a:p>
          <a:p>
            <a:pPr marL="361950" indent="0">
              <a:buNone/>
            </a:pPr>
            <a:r>
              <a:rPr lang="cs-CZ" sz="4800" dirty="0">
                <a:solidFill>
                  <a:schemeClr val="tx1"/>
                </a:solidFill>
                <a:hlinkClick r:id="rId2"/>
              </a:rPr>
              <a:t>kamila.machalousova@ujep.cz</a:t>
            </a:r>
            <a:r>
              <a:rPr lang="cs-CZ" sz="4800" dirty="0">
                <a:solidFill>
                  <a:schemeClr val="tx1"/>
                </a:solidFill>
              </a:rPr>
              <a:t> 		+420 475 284 272, +420 725 316 840</a:t>
            </a:r>
          </a:p>
          <a:p>
            <a:pPr lvl="1"/>
            <a:r>
              <a:rPr lang="cs-CZ" sz="4800" b="1" u="sng" dirty="0">
                <a:solidFill>
                  <a:schemeClr val="tx1"/>
                </a:solidFill>
              </a:rPr>
              <a:t>Studijní programy:</a:t>
            </a:r>
          </a:p>
          <a:p>
            <a:pPr lvl="2"/>
            <a:r>
              <a:rPr lang="cs-CZ" sz="4800" dirty="0">
                <a:solidFill>
                  <a:schemeClr val="tx1"/>
                </a:solidFill>
              </a:rPr>
              <a:t>Ergoterapie</a:t>
            </a:r>
          </a:p>
          <a:p>
            <a:pPr lvl="2"/>
            <a:r>
              <a:rPr lang="cs-CZ" sz="4800" dirty="0" smtClean="0">
                <a:solidFill>
                  <a:schemeClr val="tx1"/>
                </a:solidFill>
              </a:rPr>
              <a:t>Fyzioterapie</a:t>
            </a:r>
          </a:p>
          <a:p>
            <a:pPr lvl="2"/>
            <a:endParaRPr lang="cs-CZ" sz="4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4800" b="1" dirty="0" smtClean="0">
                <a:solidFill>
                  <a:schemeClr val="tx1"/>
                </a:solidFill>
              </a:rPr>
              <a:t>Ing. Martina Kovářová (referentka studijního oddělení)</a:t>
            </a:r>
          </a:p>
          <a:p>
            <a:pPr marL="361950" indent="0">
              <a:buNone/>
            </a:pPr>
            <a:r>
              <a:rPr lang="cs-CZ" sz="4800" dirty="0" smtClean="0">
                <a:solidFill>
                  <a:schemeClr val="tx1"/>
                </a:solidFill>
                <a:hlinkClick r:id="rId3"/>
              </a:rPr>
              <a:t>martina.kovarova@ujep.cz</a:t>
            </a:r>
            <a:r>
              <a:rPr lang="cs-CZ" sz="4800" dirty="0" smtClean="0">
                <a:solidFill>
                  <a:schemeClr val="tx1"/>
                </a:solidFill>
              </a:rPr>
              <a:t> </a:t>
            </a:r>
            <a:r>
              <a:rPr lang="cs-CZ" sz="4800" b="1" dirty="0">
                <a:solidFill>
                  <a:schemeClr val="tx1"/>
                </a:solidFill>
              </a:rPr>
              <a:t>		</a:t>
            </a:r>
            <a:r>
              <a:rPr lang="cs-CZ" sz="4800" dirty="0">
                <a:solidFill>
                  <a:schemeClr val="tx1"/>
                </a:solidFill>
              </a:rPr>
              <a:t>+420 475 284 214, +420 724 758 544</a:t>
            </a:r>
          </a:p>
          <a:p>
            <a:pPr lvl="1"/>
            <a:r>
              <a:rPr lang="cs-CZ" sz="4800" b="1" u="sng" dirty="0">
                <a:solidFill>
                  <a:schemeClr val="tx1"/>
                </a:solidFill>
              </a:rPr>
              <a:t>Studijní programy:</a:t>
            </a:r>
          </a:p>
          <a:p>
            <a:pPr lvl="2"/>
            <a:r>
              <a:rPr lang="cs-CZ" sz="4800" dirty="0">
                <a:solidFill>
                  <a:schemeClr val="tx1"/>
                </a:solidFill>
              </a:rPr>
              <a:t>Porodní asistence</a:t>
            </a:r>
          </a:p>
          <a:p>
            <a:pPr lvl="2"/>
            <a:r>
              <a:rPr lang="cs-CZ" sz="4800" dirty="0">
                <a:solidFill>
                  <a:schemeClr val="tx1"/>
                </a:solidFill>
              </a:rPr>
              <a:t>Pediatrické ošetřovatelství</a:t>
            </a:r>
          </a:p>
          <a:p>
            <a:pPr lvl="2"/>
            <a:r>
              <a:rPr lang="cs-CZ" sz="4800" dirty="0">
                <a:solidFill>
                  <a:schemeClr val="tx1"/>
                </a:solidFill>
              </a:rPr>
              <a:t>Všeobecné </a:t>
            </a:r>
            <a:r>
              <a:rPr lang="cs-CZ" sz="4800" dirty="0" smtClean="0">
                <a:solidFill>
                  <a:schemeClr val="tx1"/>
                </a:solidFill>
              </a:rPr>
              <a:t>ošetřovatelství</a:t>
            </a:r>
          </a:p>
          <a:p>
            <a:pPr lvl="2"/>
            <a:r>
              <a:rPr lang="cs-CZ" sz="4800" dirty="0" smtClean="0">
                <a:solidFill>
                  <a:schemeClr val="tx1"/>
                </a:solidFill>
              </a:rPr>
              <a:t>Ochrana a podpora zdraví</a:t>
            </a:r>
            <a:endParaRPr lang="cs-CZ" sz="4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48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4800" b="1" dirty="0" smtClean="0">
                <a:solidFill>
                  <a:schemeClr val="tx1"/>
                </a:solidFill>
              </a:rPr>
              <a:t>Ing</a:t>
            </a:r>
            <a:r>
              <a:rPr lang="cs-CZ" sz="4800" b="1" dirty="0">
                <a:solidFill>
                  <a:schemeClr val="tx1"/>
                </a:solidFill>
              </a:rPr>
              <a:t>. Barbora </a:t>
            </a:r>
            <a:r>
              <a:rPr lang="cs-CZ" sz="4800" b="1" dirty="0" smtClean="0">
                <a:solidFill>
                  <a:schemeClr val="tx1"/>
                </a:solidFill>
              </a:rPr>
              <a:t>Kučerová </a:t>
            </a:r>
            <a:r>
              <a:rPr lang="cs-CZ" sz="4800" b="1" dirty="0">
                <a:solidFill>
                  <a:schemeClr val="tx1"/>
                </a:solidFill>
              </a:rPr>
              <a:t>(referentka studijního oddělení)</a:t>
            </a:r>
          </a:p>
          <a:p>
            <a:pPr marL="361950" indent="0">
              <a:buNone/>
            </a:pPr>
            <a:r>
              <a:rPr lang="cs-CZ" sz="4800" dirty="0" smtClean="0">
                <a:solidFill>
                  <a:schemeClr val="tx1"/>
                </a:solidFill>
                <a:hlinkClick r:id="rId4"/>
              </a:rPr>
              <a:t>barbora.kucerova@ujep.cz</a:t>
            </a:r>
            <a:r>
              <a:rPr lang="cs-CZ" sz="4800" dirty="0" smtClean="0">
                <a:solidFill>
                  <a:schemeClr val="tx1"/>
                </a:solidFill>
              </a:rPr>
              <a:t> </a:t>
            </a:r>
            <a:r>
              <a:rPr lang="cs-CZ" sz="4800" dirty="0">
                <a:solidFill>
                  <a:schemeClr val="tx1"/>
                </a:solidFill>
              </a:rPr>
              <a:t>		+420 475 284 214, +420 702 282 737</a:t>
            </a:r>
          </a:p>
          <a:p>
            <a:pPr lvl="1"/>
            <a:r>
              <a:rPr lang="cs-CZ" sz="4800" b="1" u="sng" dirty="0">
                <a:solidFill>
                  <a:schemeClr val="tx1"/>
                </a:solidFill>
              </a:rPr>
              <a:t>Studijní </a:t>
            </a:r>
            <a:r>
              <a:rPr lang="cs-CZ" sz="4800" b="1" u="sng" dirty="0" smtClean="0">
                <a:solidFill>
                  <a:schemeClr val="tx1"/>
                </a:solidFill>
              </a:rPr>
              <a:t>programy:</a:t>
            </a:r>
          </a:p>
          <a:p>
            <a:pPr lvl="2"/>
            <a:r>
              <a:rPr lang="cs-CZ" sz="4800" dirty="0" smtClean="0">
                <a:solidFill>
                  <a:schemeClr val="tx1"/>
                </a:solidFill>
              </a:rPr>
              <a:t>Biomedicínský technik</a:t>
            </a:r>
          </a:p>
          <a:p>
            <a:pPr lvl="2"/>
            <a:r>
              <a:rPr lang="cs-CZ" sz="4800" dirty="0" smtClean="0">
                <a:solidFill>
                  <a:schemeClr val="tx1"/>
                </a:solidFill>
              </a:rPr>
              <a:t>Radiologická asistence</a:t>
            </a:r>
          </a:p>
          <a:p>
            <a:pPr lvl="2"/>
            <a:r>
              <a:rPr lang="cs-CZ" sz="4800" dirty="0">
                <a:solidFill>
                  <a:schemeClr val="tx1"/>
                </a:solidFill>
              </a:rPr>
              <a:t>Zdravotnické </a:t>
            </a:r>
            <a:r>
              <a:rPr lang="cs-CZ" sz="4800" dirty="0" smtClean="0">
                <a:solidFill>
                  <a:schemeClr val="tx1"/>
                </a:solidFill>
              </a:rPr>
              <a:t>záchranářství</a:t>
            </a:r>
            <a:endParaRPr lang="cs-CZ" sz="4800" dirty="0">
              <a:solidFill>
                <a:schemeClr val="tx1"/>
              </a:solidFill>
            </a:endParaRPr>
          </a:p>
          <a:p>
            <a:pPr lvl="2"/>
            <a:r>
              <a:rPr lang="cs-CZ" sz="4800" dirty="0" smtClean="0">
                <a:solidFill>
                  <a:schemeClr val="tx1"/>
                </a:solidFill>
              </a:rPr>
              <a:t>Navazující </a:t>
            </a:r>
            <a:r>
              <a:rPr lang="cs-CZ" sz="4800" dirty="0">
                <a:solidFill>
                  <a:schemeClr val="tx1"/>
                </a:solidFill>
              </a:rPr>
              <a:t>magisterské studijní programy </a:t>
            </a:r>
          </a:p>
          <a:p>
            <a:pPr lvl="2"/>
            <a:endParaRPr lang="cs-CZ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0" y="113294"/>
            <a:ext cx="12192000" cy="7461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STUDIJNÍ ODDĚLENÍ</a:t>
            </a:r>
          </a:p>
        </p:txBody>
      </p:sp>
      <p:pic>
        <p:nvPicPr>
          <p:cNvPr id="6" name="Picture 10" descr="Stock vektor „Attach Email Icon“ (bez autorských poplatků) 67831879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5" t="19950" r="14712" b="23351"/>
          <a:stretch/>
        </p:blipFill>
        <p:spPr bwMode="auto">
          <a:xfrm>
            <a:off x="203587" y="1395518"/>
            <a:ext cx="382012" cy="30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Telephone Icon In Flat Style Vector For Apps, UI, Websites. Black Icon  Vector Illustration Stock Vector Image &amp; Art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83" b="4895"/>
          <a:stretch/>
        </p:blipFill>
        <p:spPr bwMode="auto">
          <a:xfrm>
            <a:off x="3067287" y="1439663"/>
            <a:ext cx="360040" cy="2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Stock vektor „Attach Email Icon“ (bez autorských poplatků) 67831879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5" t="19950" r="14712" b="23351"/>
          <a:stretch/>
        </p:blipFill>
        <p:spPr bwMode="auto">
          <a:xfrm>
            <a:off x="203587" y="3080024"/>
            <a:ext cx="382012" cy="307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Telephone Icon In Flat Style Vector For Apps, UI, Websites. Black Icon  Vector Illustration Stock Vector Image &amp; Art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83" b="4895"/>
          <a:stretch/>
        </p:blipFill>
        <p:spPr bwMode="auto">
          <a:xfrm>
            <a:off x="2627281" y="3070466"/>
            <a:ext cx="360040" cy="2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Stock vektor „Attach Email Icon“ (bez autorských poplatků) 67831879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5" t="19950" r="14712" b="23351"/>
          <a:stretch/>
        </p:blipFill>
        <p:spPr bwMode="auto">
          <a:xfrm>
            <a:off x="203587" y="5226342"/>
            <a:ext cx="382012" cy="33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elephone Icon In Flat Style Vector For Apps, UI, Websites. Black Icon  Vector Illustration Stock Vector Image &amp; Art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83" b="4895"/>
          <a:stretch/>
        </p:blipFill>
        <p:spPr bwMode="auto">
          <a:xfrm>
            <a:off x="2658797" y="5231088"/>
            <a:ext cx="360040" cy="2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79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667" y="4724400"/>
            <a:ext cx="5226889" cy="213360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63369"/>
            <a:ext cx="12192000" cy="915726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VEDENÍ </a:t>
            </a:r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STUDIJNÍCH PROGRAMŮ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Zástupný symbol pro obsah 3"/>
          <p:cNvSpPr>
            <a:spLocks noGrp="1"/>
          </p:cNvSpPr>
          <p:nvPr>
            <p:ph sz="half" idx="1"/>
          </p:nvPr>
        </p:nvSpPr>
        <p:spPr>
          <a:xfrm>
            <a:off x="178953" y="1277656"/>
            <a:ext cx="6070808" cy="593821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u="sng" dirty="0" smtClean="0">
                <a:solidFill>
                  <a:srgbClr val="00B050"/>
                </a:solidFill>
              </a:rPr>
              <a:t>Katedra ergoterapie:</a:t>
            </a:r>
          </a:p>
          <a:p>
            <a:pPr marL="0" indent="0">
              <a:buNone/>
            </a:pPr>
            <a:r>
              <a:rPr lang="cs-CZ" b="1" u="sng" dirty="0" smtClean="0">
                <a:solidFill>
                  <a:srgbClr val="00B050"/>
                </a:solidFill>
              </a:rPr>
              <a:t>PhDr. Hana </a:t>
            </a:r>
            <a:r>
              <a:rPr lang="cs-CZ" b="1" u="sng" dirty="0" err="1" smtClean="0">
                <a:solidFill>
                  <a:srgbClr val="00B050"/>
                </a:solidFill>
              </a:rPr>
              <a:t>Kynštová</a:t>
            </a:r>
            <a:r>
              <a:rPr lang="cs-CZ" b="1" u="sng" dirty="0" smtClean="0">
                <a:solidFill>
                  <a:srgbClr val="00B050"/>
                </a:solidFill>
              </a:rPr>
              <a:t>, Ph.D. </a:t>
            </a:r>
          </a:p>
          <a:p>
            <a:pPr marL="0" indent="0">
              <a:buNone/>
            </a:pPr>
            <a:r>
              <a:rPr lang="cs-CZ" b="1" u="sng" dirty="0" smtClean="0">
                <a:solidFill>
                  <a:srgbClr val="00B050"/>
                </a:solidFill>
              </a:rPr>
              <a:t>tajemnice katedry: Jana Vytisková</a:t>
            </a:r>
          </a:p>
          <a:p>
            <a:pPr marL="0" indent="0">
              <a:buNone/>
            </a:pPr>
            <a:endParaRPr lang="cs-CZ" sz="1200" b="1" u="sng" dirty="0" smtClean="0"/>
          </a:p>
          <a:p>
            <a:pPr marL="0" indent="0">
              <a:buNone/>
            </a:pPr>
            <a:r>
              <a:rPr lang="cs-CZ" b="1" u="sng" dirty="0" smtClean="0">
                <a:solidFill>
                  <a:srgbClr val="0070C0"/>
                </a:solidFill>
              </a:rPr>
              <a:t>Katedry fyzioterapie:</a:t>
            </a:r>
          </a:p>
          <a:p>
            <a:pPr marL="0" indent="0">
              <a:buNone/>
            </a:pPr>
            <a:r>
              <a:rPr lang="cs-CZ" b="1" u="sng" dirty="0" smtClean="0">
                <a:solidFill>
                  <a:srgbClr val="0070C0"/>
                </a:solidFill>
              </a:rPr>
              <a:t>Mgr. Ondřej </a:t>
            </a:r>
            <a:r>
              <a:rPr lang="cs-CZ" b="1" u="sng" dirty="0" err="1" smtClean="0">
                <a:solidFill>
                  <a:srgbClr val="0070C0"/>
                </a:solidFill>
              </a:rPr>
              <a:t>Kališko</a:t>
            </a:r>
            <a:endParaRPr lang="cs-CZ" b="1" u="sng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cs-CZ" b="1" u="sng" dirty="0" smtClean="0">
                <a:solidFill>
                  <a:srgbClr val="0070C0"/>
                </a:solidFill>
              </a:rPr>
              <a:t>tajemnice katedry: Miroslava Bernášková</a:t>
            </a:r>
          </a:p>
          <a:p>
            <a:pPr marL="0" indent="0">
              <a:buNone/>
            </a:pPr>
            <a:endParaRPr lang="cs-CZ" sz="1200" b="1" u="sng" dirty="0"/>
          </a:p>
          <a:p>
            <a:pPr marL="0" indent="0">
              <a:buNone/>
            </a:pPr>
            <a:endParaRPr lang="cs-CZ" sz="1300" b="1" u="sng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b="1" u="sng" dirty="0" smtClean="0">
                <a:solidFill>
                  <a:srgbClr val="FFC000"/>
                </a:solidFill>
              </a:rPr>
              <a:t>Katedra všeobecného ošetřovatelství:</a:t>
            </a:r>
          </a:p>
          <a:p>
            <a:pPr marL="0" indent="0">
              <a:buNone/>
            </a:pPr>
            <a:r>
              <a:rPr lang="cs-CZ" b="1" u="sng" dirty="0" smtClean="0">
                <a:solidFill>
                  <a:srgbClr val="FFC000"/>
                </a:solidFill>
              </a:rPr>
              <a:t>MUDr. Josef </a:t>
            </a:r>
            <a:r>
              <a:rPr lang="cs-CZ" b="1" u="sng" dirty="0" err="1" smtClean="0">
                <a:solidFill>
                  <a:srgbClr val="FFC000"/>
                </a:solidFill>
              </a:rPr>
              <a:t>Liehne</a:t>
            </a:r>
            <a:endParaRPr lang="cs-CZ" b="1" u="sng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cs-CZ" b="1" u="sng" dirty="0" smtClean="0">
                <a:solidFill>
                  <a:srgbClr val="FFC000"/>
                </a:solidFill>
              </a:rPr>
              <a:t>tajemnice katedry: Vladimíra Kofroňová</a:t>
            </a:r>
          </a:p>
          <a:p>
            <a:pPr marL="0" indent="0">
              <a:buNone/>
            </a:pPr>
            <a:endParaRPr lang="cs-CZ" b="1" u="sng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cs-CZ" b="1" u="sng" dirty="0" smtClean="0">
                <a:solidFill>
                  <a:srgbClr val="7030A0"/>
                </a:solidFill>
              </a:rPr>
              <a:t>Katedra </a:t>
            </a:r>
            <a:r>
              <a:rPr lang="cs-CZ" b="1" u="sng" smtClean="0">
                <a:solidFill>
                  <a:srgbClr val="7030A0"/>
                </a:solidFill>
              </a:rPr>
              <a:t>záchranářství, </a:t>
            </a:r>
            <a:r>
              <a:rPr lang="cs-CZ" b="1" u="sng" dirty="0" smtClean="0">
                <a:solidFill>
                  <a:srgbClr val="7030A0"/>
                </a:solidFill>
              </a:rPr>
              <a:t>radiologie a biomedicínské techniky: </a:t>
            </a:r>
            <a:endParaRPr lang="cs-CZ" b="1" u="sng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7030A0"/>
                </a:solidFill>
              </a:rPr>
              <a:t>Mgr. Alena Kohlová</a:t>
            </a:r>
            <a:endParaRPr lang="cs-CZ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b="1" u="sng" dirty="0" smtClean="0">
                <a:solidFill>
                  <a:srgbClr val="7030A0"/>
                </a:solidFill>
              </a:rPr>
              <a:t>tajemnice katedry: Bc. Radka </a:t>
            </a:r>
            <a:r>
              <a:rPr lang="cs-CZ" b="1" u="sng" dirty="0" err="1" smtClean="0">
                <a:solidFill>
                  <a:srgbClr val="7030A0"/>
                </a:solidFill>
              </a:rPr>
              <a:t>Gleindeková</a:t>
            </a:r>
            <a:endParaRPr lang="cs-CZ" b="1" u="sng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cs-CZ" b="1" dirty="0"/>
              <a:t>		</a:t>
            </a:r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6121192" y="880534"/>
            <a:ext cx="6070808" cy="4205034"/>
          </a:xfrm>
        </p:spPr>
        <p:txBody>
          <a:bodyPr>
            <a:normAutofit fontScale="925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b="1" u="sng" dirty="0">
                <a:solidFill>
                  <a:schemeClr val="bg2">
                    <a:lumMod val="50000"/>
                  </a:schemeClr>
                </a:solidFill>
              </a:rPr>
              <a:t>Katedra specifických zdravotnických disciplín: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PhDr. Ing. Lucia </a:t>
            </a:r>
            <a:r>
              <a:rPr lang="cs-CZ" b="1" dirty="0" err="1">
                <a:solidFill>
                  <a:schemeClr val="bg2">
                    <a:lumMod val="50000"/>
                  </a:schemeClr>
                </a:solidFill>
              </a:rPr>
              <a:t>Mičíková</a:t>
            </a:r>
            <a:r>
              <a:rPr lang="cs-CZ" b="1" dirty="0">
                <a:solidFill>
                  <a:schemeClr val="bg2">
                    <a:lumMod val="50000"/>
                  </a:schemeClr>
                </a:solidFill>
              </a:rPr>
              <a:t>, MPH</a:t>
            </a:r>
            <a:endParaRPr lang="cs-CZ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b="1" u="sng" dirty="0" smtClean="0">
                <a:solidFill>
                  <a:schemeClr val="bg2">
                    <a:lumMod val="50000"/>
                  </a:schemeClr>
                </a:solidFill>
              </a:rPr>
              <a:t>tajemnice </a:t>
            </a:r>
            <a:r>
              <a:rPr lang="cs-CZ" b="1" u="sng" dirty="0">
                <a:solidFill>
                  <a:schemeClr val="bg2">
                    <a:lumMod val="50000"/>
                  </a:schemeClr>
                </a:solidFill>
              </a:rPr>
              <a:t>katedry: Ing. Šárka </a:t>
            </a:r>
            <a:r>
              <a:rPr lang="cs-CZ" b="1" u="sng" dirty="0" smtClean="0">
                <a:solidFill>
                  <a:schemeClr val="bg2">
                    <a:lumMod val="50000"/>
                  </a:schemeClr>
                </a:solidFill>
              </a:rPr>
              <a:t>Nováková</a:t>
            </a:r>
          </a:p>
          <a:p>
            <a:pPr marL="0" indent="0">
              <a:buNone/>
            </a:pPr>
            <a:r>
              <a:rPr lang="cs-CZ" b="1" u="sng" dirty="0" smtClean="0">
                <a:solidFill>
                  <a:schemeClr val="tx1"/>
                </a:solidFill>
              </a:rPr>
              <a:t>Studijní programy: </a:t>
            </a:r>
          </a:p>
          <a:p>
            <a:pPr marL="0" indent="0">
              <a:buNone/>
            </a:pPr>
            <a:r>
              <a:rPr lang="cs-CZ" b="1" u="sng" dirty="0" smtClean="0">
                <a:solidFill>
                  <a:srgbClr val="C00000"/>
                </a:solidFill>
              </a:rPr>
              <a:t>Ochrana a podpora zdraví P+K</a:t>
            </a:r>
          </a:p>
          <a:p>
            <a:pPr marL="0" indent="0">
              <a:buNone/>
            </a:pPr>
            <a:r>
              <a:rPr lang="cs-CZ" b="1" u="sng" dirty="0" smtClean="0">
                <a:solidFill>
                  <a:srgbClr val="FF0000"/>
                </a:solidFill>
              </a:rPr>
              <a:t>Porodní asistentka</a:t>
            </a:r>
          </a:p>
          <a:p>
            <a:pPr marL="0" indent="0">
              <a:buNone/>
            </a:pPr>
            <a:r>
              <a:rPr lang="cs-CZ" b="1" u="sng" dirty="0" err="1" smtClean="0">
                <a:solidFill>
                  <a:schemeClr val="bg2">
                    <a:lumMod val="50000"/>
                  </a:schemeClr>
                </a:solidFill>
              </a:rPr>
              <a:t>NMgr</a:t>
            </a:r>
            <a:r>
              <a:rPr lang="cs-CZ" b="1" u="sng" dirty="0" smtClean="0">
                <a:solidFill>
                  <a:schemeClr val="bg2">
                    <a:lumMod val="50000"/>
                  </a:schemeClr>
                </a:solidFill>
              </a:rPr>
              <a:t>. – Organizace a rozvoj </a:t>
            </a:r>
            <a:r>
              <a:rPr lang="cs-CZ" b="1" u="sng" dirty="0" err="1" smtClean="0">
                <a:solidFill>
                  <a:schemeClr val="bg2">
                    <a:lumMod val="50000"/>
                  </a:schemeClr>
                </a:solidFill>
              </a:rPr>
              <a:t>zdr</a:t>
            </a:r>
            <a:r>
              <a:rPr lang="cs-CZ" b="1" u="sng" dirty="0" smtClean="0">
                <a:solidFill>
                  <a:schemeClr val="bg2">
                    <a:lumMod val="50000"/>
                  </a:schemeClr>
                </a:solidFill>
              </a:rPr>
              <a:t>. zařízení P+K</a:t>
            </a:r>
          </a:p>
          <a:p>
            <a:pPr marL="0" indent="0">
              <a:buNone/>
            </a:pPr>
            <a:r>
              <a:rPr lang="cs-CZ" b="1" u="sng" dirty="0" smtClean="0">
                <a:solidFill>
                  <a:schemeClr val="bg2">
                    <a:lumMod val="50000"/>
                  </a:schemeClr>
                </a:solidFill>
              </a:rPr>
              <a:t>            Učitelství odborných </a:t>
            </a:r>
            <a:r>
              <a:rPr lang="cs-CZ" b="1" u="sng" dirty="0" err="1" smtClean="0">
                <a:solidFill>
                  <a:schemeClr val="bg2">
                    <a:lumMod val="50000"/>
                  </a:schemeClr>
                </a:solidFill>
              </a:rPr>
              <a:t>předmatů</a:t>
            </a:r>
            <a:r>
              <a:rPr lang="cs-CZ" b="1" u="sng" dirty="0" smtClean="0">
                <a:solidFill>
                  <a:schemeClr val="bg2">
                    <a:lumMod val="50000"/>
                  </a:schemeClr>
                </a:solidFill>
              </a:rPr>
              <a:t> pro </a:t>
            </a:r>
            <a:r>
              <a:rPr lang="cs-CZ" b="1" u="sng" dirty="0" err="1" smtClean="0">
                <a:solidFill>
                  <a:schemeClr val="bg2">
                    <a:lumMod val="50000"/>
                  </a:schemeClr>
                </a:solidFill>
              </a:rPr>
              <a:t>zdr</a:t>
            </a:r>
            <a:r>
              <a:rPr lang="cs-CZ" b="1" u="sng" dirty="0" smtClean="0">
                <a:solidFill>
                  <a:schemeClr val="bg2">
                    <a:lumMod val="50000"/>
                  </a:schemeClr>
                </a:solidFill>
              </a:rPr>
              <a:t>. školy</a:t>
            </a:r>
            <a:endParaRPr lang="cs-CZ" b="1" u="sng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cs-CZ" b="1" u="sng" dirty="0" smtClean="0">
                <a:solidFill>
                  <a:srgbClr val="FF3300"/>
                </a:solidFill>
              </a:rPr>
              <a:t>Pověřena vedením studijního programu Učitelství odbor. Předmětů pro </a:t>
            </a:r>
            <a:r>
              <a:rPr lang="cs-CZ" b="1" u="sng" dirty="0" err="1" smtClean="0">
                <a:solidFill>
                  <a:srgbClr val="FF3300"/>
                </a:solidFill>
              </a:rPr>
              <a:t>zdr</a:t>
            </a:r>
            <a:r>
              <a:rPr lang="cs-CZ" b="1" u="sng" dirty="0" smtClean="0">
                <a:solidFill>
                  <a:srgbClr val="FF3300"/>
                </a:solidFill>
              </a:rPr>
              <a:t>. školy: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rgbClr val="FF3300"/>
                </a:solidFill>
              </a:rPr>
              <a:t>Ing. Lenka Borkovcová</a:t>
            </a:r>
            <a:endParaRPr lang="cs-CZ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15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half" idx="1"/>
          </p:nvPr>
        </p:nvSpPr>
        <p:spPr>
          <a:xfrm>
            <a:off x="391886" y="1825625"/>
            <a:ext cx="5627914" cy="435133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000" b="1" dirty="0">
                <a:solidFill>
                  <a:schemeClr val="tx1"/>
                </a:solidFill>
              </a:rPr>
              <a:t>Úřední hodiny studijního oddělení</a:t>
            </a:r>
          </a:p>
          <a:p>
            <a:pPr>
              <a:buClr>
                <a:srgbClr val="CC0099"/>
              </a:buClr>
              <a:buFont typeface="Wingdings" panose="05000000000000000000" pitchFamily="2" charset="2"/>
              <a:buChar char="q"/>
            </a:pP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b="1" dirty="0">
                <a:solidFill>
                  <a:schemeClr val="tx1"/>
                </a:solidFill>
              </a:rPr>
              <a:t>Pondělí: </a:t>
            </a:r>
            <a:r>
              <a:rPr lang="cs-CZ" sz="2000" dirty="0">
                <a:solidFill>
                  <a:schemeClr val="tx1"/>
                </a:solidFill>
              </a:rPr>
              <a:t>		13:00 – 15:00</a:t>
            </a:r>
          </a:p>
          <a:p>
            <a:pPr>
              <a:buClr>
                <a:srgbClr val="CC0099"/>
              </a:buClr>
              <a:buFont typeface="Wingdings" panose="05000000000000000000" pitchFamily="2" charset="2"/>
              <a:buChar char="q"/>
            </a:pPr>
            <a:r>
              <a:rPr lang="cs-CZ" sz="2000" b="1" dirty="0">
                <a:solidFill>
                  <a:schemeClr val="tx1"/>
                </a:solidFill>
              </a:rPr>
              <a:t> Úterý:</a:t>
            </a:r>
            <a:r>
              <a:rPr lang="cs-CZ" sz="2000" dirty="0">
                <a:solidFill>
                  <a:schemeClr val="tx1"/>
                </a:solidFill>
              </a:rPr>
              <a:t>		</a:t>
            </a:r>
            <a:r>
              <a:rPr lang="cs-CZ" sz="2000" dirty="0" smtClean="0">
                <a:solidFill>
                  <a:schemeClr val="tx1"/>
                </a:solidFill>
              </a:rPr>
              <a:t>      13:00 </a:t>
            </a:r>
            <a:r>
              <a:rPr lang="cs-CZ" sz="2000" dirty="0">
                <a:solidFill>
                  <a:schemeClr val="tx1"/>
                </a:solidFill>
              </a:rPr>
              <a:t>– 15:00</a:t>
            </a:r>
          </a:p>
          <a:p>
            <a:pPr>
              <a:buClr>
                <a:srgbClr val="CC0099"/>
              </a:buClr>
              <a:buFont typeface="Wingdings" panose="05000000000000000000" pitchFamily="2" charset="2"/>
              <a:buChar char="q"/>
            </a:pP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b="1" dirty="0">
                <a:solidFill>
                  <a:schemeClr val="tx1"/>
                </a:solidFill>
              </a:rPr>
              <a:t>Středa: </a:t>
            </a:r>
            <a:r>
              <a:rPr lang="cs-CZ" sz="2000" dirty="0">
                <a:solidFill>
                  <a:schemeClr val="tx1"/>
                </a:solidFill>
              </a:rPr>
              <a:t>		</a:t>
            </a:r>
            <a:r>
              <a:rPr lang="cs-CZ" sz="2000" dirty="0" smtClean="0">
                <a:solidFill>
                  <a:schemeClr val="tx1"/>
                </a:solidFill>
              </a:rPr>
              <a:t>        </a:t>
            </a:r>
            <a:r>
              <a:rPr lang="cs-CZ" sz="2000" dirty="0">
                <a:solidFill>
                  <a:schemeClr val="tx1"/>
                </a:solidFill>
              </a:rPr>
              <a:t>9:00 – 11:00</a:t>
            </a:r>
          </a:p>
          <a:p>
            <a:pPr>
              <a:buClr>
                <a:srgbClr val="CC0099"/>
              </a:buClr>
              <a:buFont typeface="Wingdings" panose="05000000000000000000" pitchFamily="2" charset="2"/>
              <a:buChar char="q"/>
            </a:pPr>
            <a:r>
              <a:rPr lang="cs-CZ" sz="2000" b="1" dirty="0" smtClean="0">
                <a:solidFill>
                  <a:schemeClr val="tx1"/>
                </a:solidFill>
              </a:rPr>
              <a:t> Pátek</a:t>
            </a:r>
            <a:r>
              <a:rPr lang="cs-CZ" sz="2000" b="1" dirty="0">
                <a:solidFill>
                  <a:schemeClr val="tx1"/>
                </a:solidFill>
              </a:rPr>
              <a:t>:</a:t>
            </a:r>
            <a:r>
              <a:rPr lang="cs-CZ" sz="2000" dirty="0">
                <a:solidFill>
                  <a:schemeClr val="tx1"/>
                </a:solidFill>
              </a:rPr>
              <a:t>		  </a:t>
            </a:r>
            <a:r>
              <a:rPr lang="cs-CZ" sz="2000" dirty="0" smtClean="0">
                <a:solidFill>
                  <a:schemeClr val="tx1"/>
                </a:solidFill>
              </a:rPr>
              <a:t>      9:00 </a:t>
            </a:r>
            <a:r>
              <a:rPr lang="cs-CZ" sz="2000" dirty="0">
                <a:solidFill>
                  <a:schemeClr val="tx1"/>
                </a:solidFill>
              </a:rPr>
              <a:t>– 11:00</a:t>
            </a:r>
            <a:r>
              <a:rPr lang="cs-CZ" sz="2000" b="1" dirty="0">
                <a:solidFill>
                  <a:schemeClr val="tx1"/>
                </a:solidFill>
              </a:rPr>
              <a:t>*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000" dirty="0">
                <a:solidFill>
                  <a:schemeClr val="tx1"/>
                </a:solidFill>
              </a:rPr>
              <a:t>	*pro studenty kombinované formy </a:t>
            </a:r>
            <a:r>
              <a:rPr lang="cs-CZ" sz="2000" dirty="0" smtClean="0">
                <a:solidFill>
                  <a:schemeClr val="tx1"/>
                </a:solidFill>
              </a:rPr>
              <a:t>studia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000" dirty="0" smtClean="0">
                <a:solidFill>
                  <a:schemeClr val="tx1"/>
                </a:solidFill>
              </a:rPr>
              <a:t>ČÍSLO KANCELÁŘE 4.01, 4. PATRO BUDOVY FZS</a:t>
            </a:r>
            <a:endParaRPr lang="cs-CZ" sz="2000" dirty="0">
              <a:solidFill>
                <a:schemeClr val="tx1"/>
              </a:solidFill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0" y="358775"/>
            <a:ext cx="12192000" cy="74612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ÚŘEDNÍ HODINY STUDIJNÍHO ODDĚLENÍ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-1" y="1214882"/>
            <a:ext cx="8384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5475" indent="0">
              <a:buNone/>
            </a:pPr>
            <a:r>
              <a:rPr lang="cs-CZ" sz="2800" dirty="0">
                <a:hlinkClick r:id="rId2"/>
              </a:rPr>
              <a:t>https://fzs.ujep.cz/cs/uredni-hodiny-kontakty</a:t>
            </a:r>
            <a:endParaRPr lang="cs-CZ" sz="2800" dirty="0"/>
          </a:p>
        </p:txBody>
      </p:sp>
      <p:pic>
        <p:nvPicPr>
          <p:cNvPr id="9" name="Picture 4" descr="Www Icon Website - Free image on Pixaba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54" y="1178239"/>
            <a:ext cx="576064" cy="55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656" y="2173857"/>
            <a:ext cx="5561039" cy="347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54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CO NEVYŘIZUJE STUDIJNÍ ODDĚLENÍ</a:t>
            </a:r>
            <a:endParaRPr lang="cs-CZ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4000" b="1" dirty="0" smtClean="0">
                <a:solidFill>
                  <a:srgbClr val="FF0000"/>
                </a:solidFill>
              </a:rPr>
              <a:t>PRŮKAZ STUDENTA    </a:t>
            </a:r>
            <a:r>
              <a:rPr lang="cs-CZ" sz="4000" b="1" dirty="0" smtClean="0">
                <a:hlinkClick r:id="rId2"/>
              </a:rPr>
              <a:t>http://kas.ujep.cz</a:t>
            </a:r>
            <a:endParaRPr lang="cs-CZ" sz="4000" b="1" dirty="0" smtClean="0"/>
          </a:p>
          <a:p>
            <a:r>
              <a:rPr lang="cs-CZ" sz="4000" b="1" dirty="0" smtClean="0">
                <a:solidFill>
                  <a:srgbClr val="FF0000"/>
                </a:solidFill>
              </a:rPr>
              <a:t>UBYTOVÁNÍ	                 </a:t>
            </a:r>
            <a:r>
              <a:rPr lang="cs-CZ" sz="4000" b="1" dirty="0" smtClean="0">
                <a:hlinkClick r:id="rId3"/>
              </a:rPr>
              <a:t>http://skm.ujep.cz</a:t>
            </a:r>
            <a:endParaRPr lang="cs-CZ" sz="4000" b="1" dirty="0" smtClean="0"/>
          </a:p>
          <a:p>
            <a:r>
              <a:rPr lang="cs-CZ" sz="4000" b="1" dirty="0" smtClean="0">
                <a:solidFill>
                  <a:srgbClr val="FF0000"/>
                </a:solidFill>
              </a:rPr>
              <a:t>PRAXE, ROZVRHY, VÝUKA   -   PŘÍSLUŠNÉ KATEDRY</a:t>
            </a:r>
            <a:r>
              <a:rPr lang="cs-CZ" dirty="0" smtClean="0">
                <a:solidFill>
                  <a:srgbClr val="FF0000"/>
                </a:solidFill>
              </a:rPr>
              <a:t>	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83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0" y="297080"/>
            <a:ext cx="12192000" cy="76254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PRŮKAZ STUDENTA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228600" y="1747157"/>
            <a:ext cx="11838214" cy="5010831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/>
              <a:t> </a:t>
            </a:r>
            <a:r>
              <a:rPr lang="cs-CZ" dirty="0">
                <a:solidFill>
                  <a:schemeClr val="tx1"/>
                </a:solidFill>
              </a:rPr>
              <a:t>Studentský průkaz je doklad potvrzující, že jste studentem Univerzity Jana Evangelisty Purkyně v Ústí nad Labem - žádáme Vás o jeho vytvoření</a:t>
            </a:r>
          </a:p>
          <a:p>
            <a:pPr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cs-CZ" dirty="0">
              <a:solidFill>
                <a:schemeClr val="tx1"/>
              </a:solidFill>
            </a:endParaRPr>
          </a:p>
          <a:p>
            <a:pPr marL="0" indent="0" algn="ctr">
              <a:buClr>
                <a:schemeClr val="accent6">
                  <a:lumMod val="75000"/>
                </a:schemeClr>
              </a:buClr>
              <a:buNone/>
            </a:pPr>
            <a:r>
              <a:rPr lang="cs-CZ" dirty="0">
                <a:solidFill>
                  <a:srgbClr val="C00000"/>
                </a:solidFill>
              </a:rPr>
              <a:t>    </a:t>
            </a:r>
            <a:r>
              <a:rPr lang="cs-CZ" b="1" dirty="0">
                <a:solidFill>
                  <a:srgbClr val="C00000"/>
                </a:solidFill>
              </a:rPr>
              <a:t>Bez doložení průkazu na studijním oddělení Vám nebude vydáno potvrzení o studiu!!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cs-CZ" dirty="0">
              <a:solidFill>
                <a:srgbClr val="C00000"/>
              </a:solidFill>
            </a:endParaRPr>
          </a:p>
          <a:p>
            <a:pPr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</a:rPr>
              <a:t>Využití průkazu: </a:t>
            </a:r>
          </a:p>
          <a:p>
            <a:pPr lvl="1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</a:rPr>
              <a:t>Průkaz čtenáře </a:t>
            </a:r>
            <a:r>
              <a:rPr lang="cs-CZ" u="sng" dirty="0">
                <a:solidFill>
                  <a:schemeClr val="tx1"/>
                </a:solidFill>
              </a:rPr>
              <a:t>Vědecké knihovny UJEP </a:t>
            </a:r>
          </a:p>
          <a:p>
            <a:pPr lvl="1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q"/>
            </a:pPr>
            <a:r>
              <a:rPr lang="cs-CZ" b="1" dirty="0">
                <a:solidFill>
                  <a:schemeClr val="tx1"/>
                </a:solidFill>
              </a:rPr>
              <a:t>Přístupy do objektů UJEP (dveřní systémy) </a:t>
            </a:r>
          </a:p>
          <a:p>
            <a:pPr lvl="1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</a:rPr>
              <a:t>Dotace na stravu v univerzitním stravování (menza, 50bar) </a:t>
            </a:r>
          </a:p>
          <a:p>
            <a:pPr lvl="1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</a:rPr>
              <a:t>Poskytování studentské slevy jízdného u </a:t>
            </a:r>
            <a:r>
              <a:rPr lang="cs-CZ" dirty="0">
                <a:solidFill>
                  <a:schemeClr val="tx1"/>
                </a:solidFill>
                <a:hlinkClick r:id="rId2"/>
              </a:rPr>
              <a:t>Dopravního podniku města Ústí nad Labem</a:t>
            </a:r>
            <a:r>
              <a:rPr lang="cs-CZ" dirty="0">
                <a:solidFill>
                  <a:schemeClr val="tx1"/>
                </a:solidFill>
              </a:rPr>
              <a:t> </a:t>
            </a:r>
          </a:p>
          <a:p>
            <a:pPr lvl="1">
              <a:buClr>
                <a:schemeClr val="bg1">
                  <a:lumMod val="65000"/>
                </a:schemeClr>
              </a:buCl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</a:rPr>
              <a:t>Průkaz do </a:t>
            </a:r>
            <a:r>
              <a:rPr lang="cs-CZ" dirty="0">
                <a:solidFill>
                  <a:schemeClr val="tx1"/>
                </a:solidFill>
                <a:hlinkClick r:id="rId3"/>
              </a:rPr>
              <a:t>Severočeské knihovny v Ústí nad Labem</a:t>
            </a:r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10" name="Obrázek 9" descr="POZOR – TRÉNINKY SE RUŠÍ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86" y="3009497"/>
            <a:ext cx="513896" cy="41950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ovéPole 10"/>
          <p:cNvSpPr txBox="1"/>
          <p:nvPr/>
        </p:nvSpPr>
        <p:spPr>
          <a:xfrm>
            <a:off x="-179514" y="1105135"/>
            <a:ext cx="11331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	</a:t>
            </a:r>
            <a:r>
              <a:rPr lang="cs-CZ" sz="2400" dirty="0">
                <a:hlinkClick r:id="rId5"/>
              </a:rPr>
              <a:t>http://kas.ujep.cz</a:t>
            </a:r>
            <a:r>
              <a:rPr lang="cs-CZ" sz="2400" dirty="0"/>
              <a:t>			</a:t>
            </a:r>
            <a:r>
              <a:rPr lang="cs-CZ" sz="2400" dirty="0">
                <a:hlinkClick r:id="rId6"/>
              </a:rPr>
              <a:t>karty@rt.ujep.cz</a:t>
            </a:r>
            <a:r>
              <a:rPr lang="cs-CZ" sz="2400" dirty="0"/>
              <a:t>  </a:t>
            </a:r>
            <a:endParaRPr lang="cs-CZ" sz="2000" dirty="0"/>
          </a:p>
        </p:txBody>
      </p:sp>
      <p:pic>
        <p:nvPicPr>
          <p:cNvPr id="12" name="Picture 4" descr="Www Icon Website - Free image on Pixaba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52" y="1140244"/>
            <a:ext cx="458569" cy="44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Stock vektor „Attach Email Icon“ (bez autorských poplatků) 67831879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5" t="19950" r="14712" b="23351"/>
          <a:stretch/>
        </p:blipFill>
        <p:spPr bwMode="auto">
          <a:xfrm>
            <a:off x="4836965" y="1140244"/>
            <a:ext cx="516238" cy="45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07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 noGrp="1"/>
          </p:cNvSpPr>
          <p:nvPr>
            <p:ph type="title"/>
          </p:nvPr>
        </p:nvSpPr>
        <p:spPr>
          <a:xfrm>
            <a:off x="0" y="609600"/>
            <a:ext cx="12192000" cy="84666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PRŮKAZ STUDENTA</a:t>
            </a:r>
          </a:p>
        </p:txBody>
      </p:sp>
      <p:pic>
        <p:nvPicPr>
          <p:cNvPr id="5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303" y="2514549"/>
            <a:ext cx="5961251" cy="38814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1007533" y="1636885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cs typeface="Times New Roman" pitchFamily="18" charset="0"/>
                <a:hlinkClick r:id="rId3"/>
              </a:rPr>
              <a:t>http://kas.ujep.cz/</a:t>
            </a:r>
            <a:endParaRPr lang="cs-CZ" sz="2800" dirty="0"/>
          </a:p>
        </p:txBody>
      </p:sp>
      <p:pic>
        <p:nvPicPr>
          <p:cNvPr id="7" name="Picture 4" descr="Www Icon Website - Free image on Pixab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64" y="1752201"/>
            <a:ext cx="458569" cy="407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93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aoblený obdélník 18"/>
          <p:cNvSpPr/>
          <p:nvPr/>
        </p:nvSpPr>
        <p:spPr>
          <a:xfrm>
            <a:off x="-24114" y="2521965"/>
            <a:ext cx="12192000" cy="363996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Zaoblený obdélník 19"/>
          <p:cNvSpPr/>
          <p:nvPr/>
        </p:nvSpPr>
        <p:spPr>
          <a:xfrm>
            <a:off x="17454" y="3805000"/>
            <a:ext cx="12192000" cy="363996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Zaoblený obdélník 23"/>
          <p:cNvSpPr/>
          <p:nvPr/>
        </p:nvSpPr>
        <p:spPr>
          <a:xfrm>
            <a:off x="-49514" y="5080622"/>
            <a:ext cx="12192000" cy="374635"/>
          </a:xfrm>
          <a:prstGeom prst="round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0" y="1275685"/>
            <a:ext cx="12192000" cy="374635"/>
          </a:xfrm>
          <a:prstGeom prst="round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792932"/>
          </a:xfr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DŮLEŽITÉ KONTAKTY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77181" y="761592"/>
            <a:ext cx="12050486" cy="5473564"/>
          </a:xfrm>
        </p:spPr>
        <p:txBody>
          <a:bodyPr anchor="ctr">
            <a:normAutofit lnSpcReduction="10000"/>
          </a:bodyPr>
          <a:lstStyle/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endParaRPr lang="cs-CZ" sz="2800" b="1" dirty="0" smtClean="0"/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b="1" dirty="0" smtClean="0">
                <a:solidFill>
                  <a:schemeClr val="tx2"/>
                </a:solidFill>
              </a:rPr>
              <a:t>Rektorát </a:t>
            </a:r>
            <a:r>
              <a:rPr lang="cs-CZ" sz="2200" b="1" dirty="0">
                <a:solidFill>
                  <a:schemeClr val="tx2"/>
                </a:solidFill>
              </a:rPr>
              <a:t>UJEP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dirty="0">
                <a:solidFill>
                  <a:schemeClr val="tx2"/>
                </a:solidFill>
              </a:rPr>
              <a:t>	Pasteurova 1, Ústí nad Labem		475 282 111		</a:t>
            </a:r>
            <a:r>
              <a:rPr lang="cs-CZ" sz="2200" b="1" dirty="0">
                <a:solidFill>
                  <a:schemeClr val="tx2"/>
                </a:solidFill>
                <a:hlinkClick r:id="rId2"/>
              </a:rPr>
              <a:t>http://www.ujep.cz</a:t>
            </a:r>
            <a:endParaRPr lang="cs-CZ" sz="2200" b="1" dirty="0">
              <a:solidFill>
                <a:schemeClr val="tx2"/>
              </a:solidFill>
            </a:endParaRP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endParaRPr lang="cs-CZ" sz="2200" b="1" dirty="0" smtClean="0">
              <a:solidFill>
                <a:schemeClr val="tx2"/>
              </a:solidFill>
            </a:endParaRP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b="1" dirty="0" smtClean="0">
                <a:solidFill>
                  <a:schemeClr val="tx2"/>
                </a:solidFill>
              </a:rPr>
              <a:t>Správa </a:t>
            </a:r>
            <a:r>
              <a:rPr lang="cs-CZ" sz="2200" b="1" dirty="0">
                <a:solidFill>
                  <a:schemeClr val="tx2"/>
                </a:solidFill>
              </a:rPr>
              <a:t>kolejí a menz UJEP</a:t>
            </a: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dirty="0">
                <a:solidFill>
                  <a:schemeClr val="tx2"/>
                </a:solidFill>
              </a:rPr>
              <a:t>	Klíšská 129/79, Ústí nad Labem		475 287 111		</a:t>
            </a:r>
            <a:r>
              <a:rPr lang="cs-CZ" sz="2200" b="1" dirty="0">
                <a:solidFill>
                  <a:schemeClr val="tx2"/>
                </a:solidFill>
                <a:hlinkClick r:id="rId3"/>
              </a:rPr>
              <a:t>http://skm.ujep.cz/</a:t>
            </a:r>
            <a:r>
              <a:rPr lang="cs-CZ" sz="2200" b="1" dirty="0">
                <a:solidFill>
                  <a:schemeClr val="tx2"/>
                </a:solidFill>
              </a:rPr>
              <a:t> </a:t>
            </a: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endParaRPr lang="cs-CZ" sz="2200" b="1" dirty="0" smtClean="0">
              <a:solidFill>
                <a:schemeClr val="tx2"/>
              </a:solidFill>
            </a:endParaRP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b="1" dirty="0" smtClean="0">
                <a:solidFill>
                  <a:schemeClr val="tx2"/>
                </a:solidFill>
              </a:rPr>
              <a:t>Knihkupectví </a:t>
            </a:r>
            <a:r>
              <a:rPr lang="cs-CZ" sz="2200" b="1" dirty="0">
                <a:solidFill>
                  <a:schemeClr val="tx2"/>
                </a:solidFill>
              </a:rPr>
              <a:t>UJEP</a:t>
            </a: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dirty="0">
                <a:solidFill>
                  <a:schemeClr val="tx2"/>
                </a:solidFill>
              </a:rPr>
              <a:t>	</a:t>
            </a:r>
            <a:r>
              <a:rPr lang="cs-CZ" sz="2200" dirty="0" smtClean="0">
                <a:solidFill>
                  <a:schemeClr val="tx2"/>
                </a:solidFill>
              </a:rPr>
              <a:t>Pasteurova </a:t>
            </a:r>
            <a:r>
              <a:rPr lang="cs-CZ" sz="2200" dirty="0">
                <a:solidFill>
                  <a:schemeClr val="tx2"/>
                </a:solidFill>
              </a:rPr>
              <a:t>1, Ústí nad Labem		 475 286 044		</a:t>
            </a:r>
            <a:r>
              <a:rPr lang="cs-CZ" sz="2200" b="1" dirty="0">
                <a:solidFill>
                  <a:schemeClr val="tx2"/>
                </a:solidFill>
                <a:hlinkClick r:id="rId4"/>
              </a:rPr>
              <a:t> http://knihkupectvi.ujep.cz/</a:t>
            </a:r>
            <a:endParaRPr lang="cs-CZ" sz="2200" dirty="0">
              <a:solidFill>
                <a:schemeClr val="tx2"/>
              </a:solidFill>
            </a:endParaRP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endParaRPr lang="cs-CZ" sz="2200" b="1" dirty="0" smtClean="0">
              <a:solidFill>
                <a:schemeClr val="tx2"/>
              </a:solidFill>
            </a:endParaRP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b="1" dirty="0" smtClean="0">
                <a:solidFill>
                  <a:schemeClr val="tx2"/>
                </a:solidFill>
              </a:rPr>
              <a:t>Vědecká </a:t>
            </a:r>
            <a:r>
              <a:rPr lang="cs-CZ" sz="2200" b="1" dirty="0">
                <a:solidFill>
                  <a:schemeClr val="tx2"/>
                </a:solidFill>
              </a:rPr>
              <a:t>knihovna UJEP</a:t>
            </a: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r>
              <a:rPr lang="cs-CZ" sz="2200" dirty="0">
                <a:solidFill>
                  <a:schemeClr val="tx2"/>
                </a:solidFill>
              </a:rPr>
              <a:t>	</a:t>
            </a:r>
            <a:r>
              <a:rPr lang="cs-CZ" sz="2200" dirty="0" smtClean="0">
                <a:solidFill>
                  <a:schemeClr val="tx2"/>
                </a:solidFill>
              </a:rPr>
              <a:t>Pasteurova </a:t>
            </a:r>
            <a:r>
              <a:rPr lang="cs-CZ" sz="2200" dirty="0">
                <a:solidFill>
                  <a:schemeClr val="tx2"/>
                </a:solidFill>
              </a:rPr>
              <a:t>5, Ústí nad Labem		475 286 024-5		</a:t>
            </a:r>
            <a:r>
              <a:rPr lang="cs-CZ" sz="2200" b="1" dirty="0">
                <a:solidFill>
                  <a:schemeClr val="tx2"/>
                </a:solidFill>
                <a:hlinkClick r:id="rId5"/>
              </a:rPr>
              <a:t>http://knihovna.ujep.cz</a:t>
            </a:r>
            <a:endParaRPr lang="cs-CZ" sz="2200" b="1" dirty="0">
              <a:solidFill>
                <a:schemeClr val="tx2"/>
              </a:solidFill>
            </a:endParaRPr>
          </a:p>
          <a:p>
            <a:pPr marL="0" lvl="2" indent="0">
              <a:buClr>
                <a:schemeClr val="accent6">
                  <a:lumMod val="75000"/>
                </a:schemeClr>
              </a:buClr>
              <a:buNone/>
            </a:pPr>
            <a:endParaRPr lang="cs-CZ" dirty="0"/>
          </a:p>
        </p:txBody>
      </p:sp>
      <p:pic>
        <p:nvPicPr>
          <p:cNvPr id="6" name="Picture 2" descr="Telephone Icon In Flat Style Vector For Apps, UI, Websites. Black Icon  Vector Illustration Stock Vector Image &amp; Art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83" b="4895"/>
          <a:stretch/>
        </p:blipFill>
        <p:spPr bwMode="auto">
          <a:xfrm>
            <a:off x="4865306" y="1724315"/>
            <a:ext cx="360040" cy="2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Www Icon Website - Free image on Pixaba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188" y="1718831"/>
            <a:ext cx="377940" cy="36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Www Icon Website - Free image on Pixaba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685" y="2996057"/>
            <a:ext cx="377940" cy="36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Telephone Icon In Flat Style Vector For Apps, UI, Websites. Black Icon  Vector Illustration Stock Vector Image &amp; Art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83" b="4895"/>
          <a:stretch/>
        </p:blipFill>
        <p:spPr bwMode="auto">
          <a:xfrm>
            <a:off x="4892119" y="3009889"/>
            <a:ext cx="360040" cy="2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ollection Of Free Addressed Address Download On - Address Black Icon Png  Transparent PNG - 1200x1200 - Free Download on Nice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6" y="2996057"/>
            <a:ext cx="440858" cy="46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ollection Of Free Addressed Address Download On - Address Black Icon Png  Transparent PNG - 1200x1200 - Free Download on NicePNG"/>
          <p:cNvPicPr>
            <a:picLocks noChangeAspect="1" noChangeArrowheads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2" y="4201466"/>
            <a:ext cx="427870" cy="44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Telephone Icon In Flat Style Vector For Apps, UI, Websites. Black Icon  Vector Illustration Stock Vector Image &amp; Art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83" b="4895"/>
          <a:stretch/>
        </p:blipFill>
        <p:spPr bwMode="auto">
          <a:xfrm>
            <a:off x="4943755" y="4281362"/>
            <a:ext cx="360040" cy="2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Www Icon Website - Free image on Pixaba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685" y="4297001"/>
            <a:ext cx="377940" cy="36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Telephone Icon In Flat Style Vector For Apps, UI, Websites. Black Icon  Vector Illustration Stock Vector Image &amp; Art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83" b="4895"/>
          <a:stretch/>
        </p:blipFill>
        <p:spPr bwMode="auto">
          <a:xfrm>
            <a:off x="6096000" y="4946578"/>
            <a:ext cx="360040" cy="2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Www Icon Website - Free image on Pixabay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548" y="5551491"/>
            <a:ext cx="377940" cy="36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Telephone Icon In Flat Style Vector For Apps, UI, Websites. Black Icon  Vector Illustration Stock Vector Image &amp; Art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83" b="4895"/>
          <a:stretch/>
        </p:blipFill>
        <p:spPr bwMode="auto">
          <a:xfrm>
            <a:off x="4896011" y="5563030"/>
            <a:ext cx="360040" cy="2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Collection Of Free Addressed Address Download On - Address Black Icon Png  Transparent PNG - 1200x1200 - Free Download on Nice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34143"/>
            <a:ext cx="440858" cy="46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ollection Of Free Addressed Address Download On - Address Black Icon Png  Transparent PNG - 1200x1200 - Free Download on NicePNG"/>
          <p:cNvPicPr>
            <a:picLocks noChangeAspect="1" noChangeArrowheads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6" y="1682305"/>
            <a:ext cx="440858" cy="462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43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892173"/>
          </a:xfrm>
          <a:solidFill>
            <a:schemeClr val="bg2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cs-CZ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DOKUMENTY</a:t>
            </a:r>
            <a:endParaRPr lang="cs-CZ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00025" y="1257299"/>
            <a:ext cx="11301413" cy="5235575"/>
          </a:xfrm>
        </p:spPr>
        <p:txBody>
          <a:bodyPr/>
          <a:lstStyle/>
          <a:p>
            <a:pPr marL="0" indent="0">
              <a:buNone/>
            </a:pPr>
            <a:endParaRPr lang="cs-CZ" sz="2400" dirty="0"/>
          </a:p>
          <a:p>
            <a:r>
              <a:rPr lang="cs-CZ" sz="2400" b="1" dirty="0" smtClean="0">
                <a:solidFill>
                  <a:schemeClr val="tx1"/>
                </a:solidFill>
              </a:rPr>
              <a:t>ZÁKON O VYSOKÝCH ŠKOLÁCH č.111/1998 Sb. (novela od 1.3.2025)</a:t>
            </a:r>
          </a:p>
          <a:p>
            <a:r>
              <a:rPr lang="cs-CZ" sz="2400" b="1" dirty="0" smtClean="0">
                <a:solidFill>
                  <a:schemeClr val="tx1"/>
                </a:solidFill>
              </a:rPr>
              <a:t>STUDIJNÍ A ZKUŠEBNÍ ŘÁD UJEP – s účinností od 20.9.21</a:t>
            </a:r>
          </a:p>
          <a:p>
            <a:r>
              <a:rPr lang="cs-CZ" sz="2400" b="1" dirty="0" smtClean="0">
                <a:solidFill>
                  <a:schemeClr val="tx1"/>
                </a:solidFill>
              </a:rPr>
              <a:t>STIPENDIJNÍ ŘÁD UJEP – s účinností od 1.7.22</a:t>
            </a:r>
          </a:p>
          <a:p>
            <a:r>
              <a:rPr lang="cs-CZ" sz="2400" b="1" dirty="0" smtClean="0">
                <a:solidFill>
                  <a:schemeClr val="tx1"/>
                </a:solidFill>
              </a:rPr>
              <a:t>SPRÁVNÍ ŘÁD  č. 500/2004 Sb.</a:t>
            </a:r>
          </a:p>
          <a:p>
            <a:r>
              <a:rPr lang="cs-CZ" sz="2400" b="1" dirty="0" smtClean="0">
                <a:solidFill>
                  <a:schemeClr val="tx1"/>
                </a:solidFill>
              </a:rPr>
              <a:t>STUDIJNÍ PŘEDPISY </a:t>
            </a:r>
            <a:r>
              <a:rPr lang="cs-CZ" sz="2400" b="1" dirty="0" smtClean="0">
                <a:solidFill>
                  <a:schemeClr val="tx1"/>
                </a:solidFill>
                <a:hlinkClick r:id="rId2"/>
              </a:rPr>
              <a:t>https</a:t>
            </a:r>
            <a:r>
              <a:rPr lang="cs-CZ" sz="2400" b="1" dirty="0">
                <a:solidFill>
                  <a:schemeClr val="tx1"/>
                </a:solidFill>
                <a:hlinkClick r:id="rId2"/>
              </a:rPr>
              <a:t>://</a:t>
            </a:r>
            <a:r>
              <a:rPr lang="cs-CZ" sz="2400" b="1" dirty="0" smtClean="0">
                <a:solidFill>
                  <a:schemeClr val="tx1"/>
                </a:solidFill>
                <a:hlinkClick r:id="rId2"/>
              </a:rPr>
              <a:t>fzs.ujep.cz/cs/studijni-predpisy</a:t>
            </a:r>
            <a:endParaRPr lang="cs-CZ" sz="2400" b="1" dirty="0" smtClean="0">
              <a:solidFill>
                <a:schemeClr val="tx1"/>
              </a:solidFill>
            </a:endParaRPr>
          </a:p>
          <a:p>
            <a:r>
              <a:rPr lang="cs-CZ" sz="2400" b="1" dirty="0">
                <a:solidFill>
                  <a:schemeClr val="tx1"/>
                </a:solidFill>
              </a:rPr>
              <a:t>SMĚRNICE DĚKANA </a:t>
            </a:r>
            <a:r>
              <a:rPr lang="cs-CZ" sz="2400" b="1" dirty="0">
                <a:solidFill>
                  <a:schemeClr val="tx1"/>
                </a:solidFill>
                <a:hlinkClick r:id="rId3"/>
              </a:rPr>
              <a:t>https://</a:t>
            </a:r>
            <a:r>
              <a:rPr lang="cs-CZ" sz="2400" b="1" dirty="0" smtClean="0">
                <a:solidFill>
                  <a:schemeClr val="tx1"/>
                </a:solidFill>
                <a:hlinkClick r:id="rId3"/>
              </a:rPr>
              <a:t>fzs.ujep.cz/cs/smernice-dekana</a:t>
            </a:r>
            <a:endParaRPr lang="cs-CZ" sz="2400" b="1" dirty="0" smtClean="0">
              <a:solidFill>
                <a:schemeClr val="tx1"/>
              </a:solidFill>
            </a:endParaRPr>
          </a:p>
          <a:p>
            <a:r>
              <a:rPr lang="cs-CZ" sz="2400" b="1" dirty="0">
                <a:solidFill>
                  <a:schemeClr val="tx1"/>
                </a:solidFill>
              </a:rPr>
              <a:t>PŘÍKAZY DĚKANA </a:t>
            </a:r>
            <a:r>
              <a:rPr lang="cs-CZ" sz="2400" b="1" dirty="0">
                <a:solidFill>
                  <a:schemeClr val="tx1"/>
                </a:solidFill>
                <a:hlinkClick r:id="rId4"/>
              </a:rPr>
              <a:t>https://</a:t>
            </a:r>
            <a:r>
              <a:rPr lang="cs-CZ" sz="2400" b="1" dirty="0" smtClean="0">
                <a:solidFill>
                  <a:schemeClr val="tx1"/>
                </a:solidFill>
                <a:hlinkClick r:id="rId4"/>
              </a:rPr>
              <a:t>fzs.ujep.cz/cs/prikazy-dekana</a:t>
            </a:r>
            <a:endParaRPr lang="cs-CZ" sz="2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1245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Stupně šedé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2280</TotalTime>
  <Words>767</Words>
  <Application>Microsoft Office PowerPoint</Application>
  <PresentationFormat>Širokoúhlá obrazovka</PresentationFormat>
  <Paragraphs>166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4" baseType="lpstr">
      <vt:lpstr>Arial</vt:lpstr>
      <vt:lpstr>Times New Roman</vt:lpstr>
      <vt:lpstr>Trebuchet MS</vt:lpstr>
      <vt:lpstr>Wingdings</vt:lpstr>
      <vt:lpstr>Wingdings 3</vt:lpstr>
      <vt:lpstr>Fazeta</vt:lpstr>
      <vt:lpstr>Prezentace aplikace PowerPoint</vt:lpstr>
      <vt:lpstr>Prezentace aplikace PowerPoint</vt:lpstr>
      <vt:lpstr>VEDENÍ STUDIJNÍCH PROGRAMŮ</vt:lpstr>
      <vt:lpstr>Prezentace aplikace PowerPoint</vt:lpstr>
      <vt:lpstr>CO NEVYŘIZUJE STUDIJNÍ ODDĚLENÍ</vt:lpstr>
      <vt:lpstr>Prezentace aplikace PowerPoint</vt:lpstr>
      <vt:lpstr>PRŮKAZ STUDENTA</vt:lpstr>
      <vt:lpstr>DŮLEŽITÉ KONTAKTY</vt:lpstr>
      <vt:lpstr>DOKUMENTY</vt:lpstr>
      <vt:lpstr>Prezentace aplikace PowerPoint</vt:lpstr>
      <vt:lpstr>SMĚRNICE DĚKANA</vt:lpstr>
      <vt:lpstr>ŽÁDOSTI STUDENTA</vt:lpstr>
      <vt:lpstr>POTVRZENÍ O STUDIU</vt:lpstr>
      <vt:lpstr> STIPENDIA</vt:lpstr>
      <vt:lpstr>ELEKTRONICKÝ ZÁPIS PŘEDMĚTŮ</vt:lpstr>
      <vt:lpstr>STUDIJNÍ A ZKUŠEBNÍ ŘÁD UJEP</vt:lpstr>
      <vt:lpstr>DŮLEŽITÉ INFORMACE</vt:lpstr>
      <vt:lpstr>Přejeme vám hodně úspěchů ve studiu!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fialovaa</dc:creator>
  <cp:lastModifiedBy>machalousovak</cp:lastModifiedBy>
  <cp:revision>71</cp:revision>
  <cp:lastPrinted>2025-09-29T04:13:03Z</cp:lastPrinted>
  <dcterms:created xsi:type="dcterms:W3CDTF">2022-08-24T07:30:04Z</dcterms:created>
  <dcterms:modified xsi:type="dcterms:W3CDTF">2025-09-29T09:16:11Z</dcterms:modified>
</cp:coreProperties>
</file>