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1" r:id="rId2"/>
    <p:sldId id="272" r:id="rId3"/>
    <p:sldId id="285" r:id="rId4"/>
    <p:sldId id="274" r:id="rId5"/>
    <p:sldId id="286" r:id="rId6"/>
    <p:sldId id="273" r:id="rId7"/>
    <p:sldId id="287" r:id="rId8"/>
    <p:sldId id="275" r:id="rId9"/>
    <p:sldId id="288" r:id="rId10"/>
    <p:sldId id="278" r:id="rId11"/>
    <p:sldId id="277" r:id="rId12"/>
    <p:sldId id="289" r:id="rId13"/>
    <p:sldId id="290" r:id="rId14"/>
    <p:sldId id="281" r:id="rId15"/>
    <p:sldId id="279" r:id="rId16"/>
    <p:sldId id="280" r:id="rId17"/>
    <p:sldId id="283" r:id="rId18"/>
    <p:sldId id="284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63" d="100"/>
          <a:sy n="163" d="100"/>
        </p:scale>
        <p:origin x="2376" y="1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6B30E0-1AA9-492A-903A-0BBDD5D5BCE5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0E4542C-5CD4-4FC5-BBBA-D56C7F7D3B5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3205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6B30E0-1AA9-492A-903A-0BBDD5D5BCE5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0E4542C-5CD4-4FC5-BBBA-D56C7F7D3B5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53907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6B30E0-1AA9-492A-903A-0BBDD5D5BCE5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0E4542C-5CD4-4FC5-BBBA-D56C7F7D3B5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5948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smtClean="0"/>
              <a:pPr/>
              <a:t>9/24/2025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78833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6B30E0-1AA9-492A-903A-0BBDD5D5BCE5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0E4542C-5CD4-4FC5-BBBA-D56C7F7D3B5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21555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6B30E0-1AA9-492A-903A-0BBDD5D5BCE5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0E4542C-5CD4-4FC5-BBBA-D56C7F7D3B5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77277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6B30E0-1AA9-492A-903A-0BBDD5D5BCE5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0E4542C-5CD4-4FC5-BBBA-D56C7F7D3B5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49261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6B30E0-1AA9-492A-903A-0BBDD5D5BCE5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0E4542C-5CD4-4FC5-BBBA-D56C7F7D3B5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0359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6B30E0-1AA9-492A-903A-0BBDD5D5BCE5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0E4542C-5CD4-4FC5-BBBA-D56C7F7D3B5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277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6B30E0-1AA9-492A-903A-0BBDD5D5BCE5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0E4542C-5CD4-4FC5-BBBA-D56C7F7D3B5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4466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6B30E0-1AA9-492A-903A-0BBDD5D5BCE5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0E4542C-5CD4-4FC5-BBBA-D56C7F7D3B5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2303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>
            <a:extLst>
              <a:ext uri="{FF2B5EF4-FFF2-40B4-BE49-F238E27FC236}">
                <a16:creationId xmlns:a16="http://schemas.microsoft.com/office/drawing/2014/main" id="{C527B309-195F-4395-8B2B-C5C47C5A05C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59"/>
          <a:stretch/>
        </p:blipFill>
        <p:spPr>
          <a:xfrm rot="16200000" flipH="1">
            <a:off x="6024309" y="453655"/>
            <a:ext cx="199502" cy="12609188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2287" y="204363"/>
            <a:ext cx="2919713" cy="1115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70463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ovéPole 5"/>
          <p:cNvSpPr txBox="1"/>
          <p:nvPr/>
        </p:nvSpPr>
        <p:spPr>
          <a:xfrm>
            <a:off x="1820486" y="2360815"/>
            <a:ext cx="8786553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800" b="1" dirty="0"/>
              <a:t>ZAHÁJENÍ AR pro studenty 1. r</a:t>
            </a:r>
          </a:p>
          <a:p>
            <a:pPr algn="ctr"/>
            <a:r>
              <a:rPr lang="cs-CZ" sz="2800" b="1" dirty="0"/>
              <a:t>Jan Povolný</a:t>
            </a:r>
          </a:p>
        </p:txBody>
      </p:sp>
    </p:spTree>
    <p:extLst>
      <p:ext uri="{BB962C8B-B14F-4D97-AF65-F5344CB8AC3E}">
        <p14:creationId xmlns:p14="http://schemas.microsoft.com/office/powerpoint/2010/main" val="1536737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ovéPole 5"/>
          <p:cNvSpPr txBox="1"/>
          <p:nvPr/>
        </p:nvSpPr>
        <p:spPr>
          <a:xfrm>
            <a:off x="440573" y="249382"/>
            <a:ext cx="87865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800" b="1" dirty="0"/>
              <a:t>LMS MOODLE – podpora výuky</a:t>
            </a:r>
          </a:p>
        </p:txBody>
      </p:sp>
      <p:sp>
        <p:nvSpPr>
          <p:cNvPr id="3" name="TextovéPole 2"/>
          <p:cNvSpPr txBox="1"/>
          <p:nvPr/>
        </p:nvSpPr>
        <p:spPr>
          <a:xfrm>
            <a:off x="440571" y="1615440"/>
            <a:ext cx="11446629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b="1" dirty="0">
                <a:solidFill>
                  <a:srgbClr val="002060"/>
                </a:solidFill>
              </a:rPr>
              <a:t>Web: </a:t>
            </a:r>
            <a:r>
              <a:rPr lang="cs-CZ" sz="4000" b="1" dirty="0" err="1">
                <a:solidFill>
                  <a:srgbClr val="002060"/>
                </a:solidFill>
              </a:rPr>
              <a:t>moodle.fzs</a:t>
            </a:r>
            <a:r>
              <a:rPr lang="en-US" sz="4000" b="1" dirty="0">
                <a:solidFill>
                  <a:srgbClr val="002060"/>
                </a:solidFill>
              </a:rPr>
              <a:t>.ujep.cz</a:t>
            </a:r>
          </a:p>
          <a:p>
            <a:endParaRPr lang="en-US" sz="2800" b="1" dirty="0"/>
          </a:p>
          <a:p>
            <a:pPr marL="457200" indent="-457200">
              <a:buFontTx/>
              <a:buChar char="-"/>
            </a:pPr>
            <a:r>
              <a:rPr lang="cs-CZ" sz="2800" dirty="0"/>
              <a:t>LMS </a:t>
            </a:r>
            <a:r>
              <a:rPr lang="cs-CZ" sz="2800" dirty="0" err="1"/>
              <a:t>Moodle</a:t>
            </a:r>
            <a:r>
              <a:rPr lang="cs-CZ" sz="2800" dirty="0"/>
              <a:t> je plně propojen se systémem STAG, pokud tedy u vašeho předmětu ve STAG uvidíte tento symbol,          znamená to, že pro tento předmět existuje předmět/kurz v LMS </a:t>
            </a:r>
            <a:r>
              <a:rPr lang="cs-CZ" sz="2800" dirty="0" err="1"/>
              <a:t>Moodle</a:t>
            </a:r>
            <a:r>
              <a:rPr lang="cs-CZ" sz="2800" dirty="0"/>
              <a:t> a pouhým poklepáním na tento symbol se do tohoto předmětu dostanete</a:t>
            </a:r>
          </a:p>
          <a:p>
            <a:pPr marL="457200" indent="-457200">
              <a:buFontTx/>
              <a:buChar char="-"/>
            </a:pPr>
            <a:r>
              <a:rPr lang="cs-CZ" sz="2800" dirty="0"/>
              <a:t>Není nutné se do předmětu zapisovat, vždy jste zapsáni automaticky do všech předmětů/kurzů v LMS </a:t>
            </a:r>
            <a:r>
              <a:rPr lang="cs-CZ" sz="2800" dirty="0" err="1"/>
              <a:t>Moodle</a:t>
            </a:r>
            <a:r>
              <a:rPr lang="cs-CZ" sz="2800" dirty="0"/>
              <a:t> stejně jako ve STAG</a:t>
            </a:r>
          </a:p>
          <a:p>
            <a:r>
              <a:rPr lang="cs-CZ" sz="2800" dirty="0"/>
              <a:t> </a:t>
            </a:r>
          </a:p>
          <a:p>
            <a:pPr marL="457200" indent="-457200">
              <a:buFontTx/>
              <a:buChar char="-"/>
            </a:pPr>
            <a:endParaRPr lang="cs-CZ" sz="2800" dirty="0"/>
          </a:p>
          <a:p>
            <a:endParaRPr lang="cs-CZ" sz="2800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9EA757B8-3904-40C5-8509-20339A5A94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4127" y="3144983"/>
            <a:ext cx="772831" cy="418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0462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ovéPole 5"/>
          <p:cNvSpPr txBox="1"/>
          <p:nvPr/>
        </p:nvSpPr>
        <p:spPr>
          <a:xfrm>
            <a:off x="440573" y="249382"/>
            <a:ext cx="87865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/>
              <a:t>Po</a:t>
            </a:r>
            <a:r>
              <a:rPr lang="cs-CZ" sz="4800" b="1" dirty="0"/>
              <a:t>vinné školení BOZP – praxe</a:t>
            </a:r>
          </a:p>
        </p:txBody>
      </p:sp>
      <p:sp>
        <p:nvSpPr>
          <p:cNvPr id="3" name="TextovéPole 2"/>
          <p:cNvSpPr txBox="1"/>
          <p:nvPr/>
        </p:nvSpPr>
        <p:spPr>
          <a:xfrm>
            <a:off x="440571" y="1615440"/>
            <a:ext cx="11446629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b="1" dirty="0">
                <a:solidFill>
                  <a:srgbClr val="002060"/>
                </a:solidFill>
              </a:rPr>
              <a:t>Web: moodle.fzs.ujep.cz</a:t>
            </a:r>
            <a:endParaRPr lang="en-US" sz="4000" b="1" dirty="0">
              <a:solidFill>
                <a:srgbClr val="002060"/>
              </a:solidFill>
            </a:endParaRPr>
          </a:p>
          <a:p>
            <a:endParaRPr lang="en-US" sz="2800" b="1" dirty="0"/>
          </a:p>
          <a:p>
            <a:pPr marL="457200" indent="-457200">
              <a:buFontTx/>
              <a:buChar char="-"/>
            </a:pPr>
            <a:r>
              <a:rPr lang="cs-CZ" sz="2800" dirty="0"/>
              <a:t>Přihlášení pomocí </a:t>
            </a:r>
            <a:r>
              <a:rPr lang="cs-CZ" sz="2800" dirty="0" err="1"/>
              <a:t>EduID</a:t>
            </a:r>
            <a:r>
              <a:rPr lang="cs-CZ" sz="2800" dirty="0"/>
              <a:t> </a:t>
            </a:r>
          </a:p>
          <a:p>
            <a:pPr marL="457200" indent="-457200">
              <a:buFontTx/>
              <a:buChar char="-"/>
            </a:pPr>
            <a:r>
              <a:rPr lang="cs-CZ" sz="2800" dirty="0"/>
              <a:t>Pro absolvování praxe je nutné, abyste před nástupem na praxi absolvovali kurzy BOZP v systému LMS </a:t>
            </a:r>
            <a:r>
              <a:rPr lang="cs-CZ" sz="2800" dirty="0" err="1"/>
              <a:t>Moodle</a:t>
            </a:r>
            <a:endParaRPr lang="cs-CZ" sz="2800" dirty="0"/>
          </a:p>
          <a:p>
            <a:pPr marL="457200" indent="-457200">
              <a:buFontTx/>
              <a:buChar char="-"/>
            </a:pPr>
            <a:r>
              <a:rPr lang="cs-CZ" sz="2800" dirty="0"/>
              <a:t>Kurzy najdete v sekci POVINNÁ PRAXE po přihlášení</a:t>
            </a:r>
          </a:p>
          <a:p>
            <a:pPr marL="457200" indent="-457200">
              <a:buFontTx/>
              <a:buChar char="-"/>
            </a:pPr>
            <a:r>
              <a:rPr lang="cs-CZ" sz="2800" b="1" dirty="0"/>
              <a:t>Každý student se zapíše do kurzu dle své katedry</a:t>
            </a:r>
          </a:p>
          <a:p>
            <a:pPr marL="457200" indent="-457200">
              <a:buFontTx/>
              <a:buChar char="-"/>
            </a:pPr>
            <a:r>
              <a:rPr lang="cs-CZ" sz="2800" b="1" dirty="0">
                <a:solidFill>
                  <a:srgbClr val="FF0000"/>
                </a:solidFill>
              </a:rPr>
              <a:t>výsledkem vašeho snažení musí být VYPLNĚNÝ, PODEPSANÝ a NASKENOVANÝ dokument, který vložíte do </a:t>
            </a:r>
            <a:r>
              <a:rPr lang="cs-CZ" sz="2800" b="1" dirty="0" err="1">
                <a:solidFill>
                  <a:srgbClr val="FF0000"/>
                </a:solidFill>
              </a:rPr>
              <a:t>Moodle</a:t>
            </a:r>
            <a:r>
              <a:rPr lang="cs-CZ" sz="2800" b="1" dirty="0">
                <a:solidFill>
                  <a:srgbClr val="FF0000"/>
                </a:solidFill>
              </a:rPr>
              <a:t> – viz  pokyny</a:t>
            </a:r>
          </a:p>
          <a:p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5214757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/>
          <p:cNvSpPr txBox="1"/>
          <p:nvPr/>
        </p:nvSpPr>
        <p:spPr>
          <a:xfrm>
            <a:off x="440573" y="249382"/>
            <a:ext cx="87865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/>
              <a:t>Po</a:t>
            </a:r>
            <a:r>
              <a:rPr lang="cs-CZ" sz="4800" b="1" dirty="0"/>
              <a:t>vinné školení BOZP – praxe</a:t>
            </a: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6808" y="1080379"/>
            <a:ext cx="8642300" cy="5277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2835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/>
          <p:cNvSpPr txBox="1"/>
          <p:nvPr/>
        </p:nvSpPr>
        <p:spPr>
          <a:xfrm>
            <a:off x="440573" y="249382"/>
            <a:ext cx="87865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/>
              <a:t>Po</a:t>
            </a:r>
            <a:r>
              <a:rPr lang="cs-CZ" sz="4800" b="1" dirty="0"/>
              <a:t>vinné školení BOZP – praxe</a:t>
            </a: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241" y="1183341"/>
            <a:ext cx="8229444" cy="5015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4963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ovéPole 5"/>
          <p:cNvSpPr txBox="1"/>
          <p:nvPr/>
        </p:nvSpPr>
        <p:spPr>
          <a:xfrm>
            <a:off x="440573" y="249382"/>
            <a:ext cx="87865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800" b="1" dirty="0"/>
              <a:t>STUDENTSKÝ EMAIL</a:t>
            </a:r>
          </a:p>
        </p:txBody>
      </p:sp>
      <p:sp>
        <p:nvSpPr>
          <p:cNvPr id="3" name="TextovéPole 2"/>
          <p:cNvSpPr txBox="1"/>
          <p:nvPr/>
        </p:nvSpPr>
        <p:spPr>
          <a:xfrm>
            <a:off x="440571" y="1615440"/>
            <a:ext cx="11446629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b="1" dirty="0">
                <a:solidFill>
                  <a:srgbClr val="002060"/>
                </a:solidFill>
              </a:rPr>
              <a:t>Web: students.ujep.cz</a:t>
            </a:r>
            <a:endParaRPr lang="en-US" sz="4000" b="1" dirty="0">
              <a:solidFill>
                <a:srgbClr val="002060"/>
              </a:solidFill>
            </a:endParaRPr>
          </a:p>
          <a:p>
            <a:endParaRPr lang="en-US" sz="2800" b="1" dirty="0"/>
          </a:p>
          <a:p>
            <a:pPr marL="457200" indent="-457200">
              <a:buFontTx/>
              <a:buChar char="-"/>
            </a:pPr>
            <a:r>
              <a:rPr lang="cs-CZ" sz="2800" dirty="0"/>
              <a:t>Přihlášení pomocí </a:t>
            </a:r>
            <a:r>
              <a:rPr lang="cs-CZ" sz="2800" dirty="0" err="1"/>
              <a:t>EduID</a:t>
            </a:r>
            <a:r>
              <a:rPr lang="cs-CZ" sz="2800" dirty="0"/>
              <a:t> </a:t>
            </a:r>
          </a:p>
          <a:p>
            <a:pPr marL="457200" indent="-457200">
              <a:buFontTx/>
              <a:buChar char="-"/>
            </a:pPr>
            <a:r>
              <a:rPr lang="cs-CZ" sz="2800" dirty="0"/>
              <a:t>Tento email je jako základní uvedený ve STAG, je možné jej změnit, případně si na výše uvedené adrese nastavit přesměrování</a:t>
            </a:r>
          </a:p>
          <a:p>
            <a:pPr marL="457200" indent="-457200">
              <a:buFontTx/>
              <a:buChar char="-"/>
            </a:pPr>
            <a:r>
              <a:rPr lang="cs-CZ" sz="2800" b="1" dirty="0"/>
              <a:t>Tento email slouží k registrace do Microsoft 365 účtu a je nutné v něm potvrdit tuto registraci, poté máte u takto vytvořeného MS účtu možnost využívat POUZE webové aplikace e365 po celou dobu studia</a:t>
            </a:r>
          </a:p>
          <a:p>
            <a:pPr marL="457200" indent="-457200">
              <a:buFontTx/>
              <a:buChar char="-"/>
            </a:pPr>
            <a:endParaRPr lang="cs-CZ" sz="2800" dirty="0"/>
          </a:p>
          <a:p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533893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ovéPole 5"/>
          <p:cNvSpPr txBox="1"/>
          <p:nvPr/>
        </p:nvSpPr>
        <p:spPr>
          <a:xfrm>
            <a:off x="440573" y="249382"/>
            <a:ext cx="87865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800" b="1" dirty="0"/>
              <a:t>WIFI</a:t>
            </a:r>
          </a:p>
        </p:txBody>
      </p:sp>
      <p:sp>
        <p:nvSpPr>
          <p:cNvPr id="3" name="TextovéPole 2"/>
          <p:cNvSpPr txBox="1"/>
          <p:nvPr/>
        </p:nvSpPr>
        <p:spPr>
          <a:xfrm>
            <a:off x="440571" y="1615440"/>
            <a:ext cx="11446629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b="1" dirty="0">
                <a:solidFill>
                  <a:srgbClr val="002060"/>
                </a:solidFill>
              </a:rPr>
              <a:t>Web: eduroam.ujep.cz</a:t>
            </a:r>
            <a:endParaRPr lang="en-US" sz="4000" b="1" dirty="0">
              <a:solidFill>
                <a:srgbClr val="002060"/>
              </a:solidFill>
            </a:endParaRPr>
          </a:p>
          <a:p>
            <a:endParaRPr lang="en-US" sz="2800" b="1" dirty="0"/>
          </a:p>
          <a:p>
            <a:pPr marL="457200" indent="-457200">
              <a:buFontTx/>
              <a:buChar char="-"/>
            </a:pPr>
            <a:r>
              <a:rPr lang="cs-CZ" sz="2800" dirty="0"/>
              <a:t>Pro registraci do sítě EDUROAM (</a:t>
            </a:r>
            <a:r>
              <a:rPr lang="cs-CZ" sz="2800" i="1" dirty="0"/>
              <a:t>WIFI dostupné ve všech budovách UJEP, ale třeba i na jiných veřejných VŠ, nebo např. i na nádraží v Ústí nad Labem nebo Masarykově nemocnici</a:t>
            </a:r>
            <a:r>
              <a:rPr lang="cs-CZ" sz="2800" dirty="0"/>
              <a:t>) </a:t>
            </a:r>
            <a:r>
              <a:rPr lang="cs-CZ" sz="2800" b="1" dirty="0"/>
              <a:t>je nutné vytvořit heslo na webu </a:t>
            </a:r>
            <a:r>
              <a:rPr lang="cs-CZ" sz="2800" b="1" dirty="0">
                <a:solidFill>
                  <a:srgbClr val="002060"/>
                </a:solidFill>
              </a:rPr>
              <a:t>id.ujep.cz</a:t>
            </a:r>
            <a:r>
              <a:rPr lang="cs-CZ" sz="2800" b="1" dirty="0"/>
              <a:t> </a:t>
            </a:r>
            <a:r>
              <a:rPr lang="cs-CZ" sz="2800" dirty="0"/>
              <a:t>(druhá záložka) – </a:t>
            </a:r>
            <a:r>
              <a:rPr lang="cs-CZ" sz="2800" b="1" dirty="0">
                <a:solidFill>
                  <a:srgbClr val="FF0000"/>
                </a:solidFill>
              </a:rPr>
              <a:t>toto heslo je JINÉ, než do STAG nebo </a:t>
            </a:r>
            <a:r>
              <a:rPr lang="cs-CZ" sz="2800" b="1" dirty="0" err="1">
                <a:solidFill>
                  <a:srgbClr val="FF0000"/>
                </a:solidFill>
              </a:rPr>
              <a:t>Moodle</a:t>
            </a:r>
            <a:endParaRPr lang="cs-CZ" sz="2800" b="1" dirty="0">
              <a:solidFill>
                <a:srgbClr val="FF0000"/>
              </a:solidFill>
            </a:endParaRPr>
          </a:p>
          <a:p>
            <a:pPr marL="457200" indent="-457200">
              <a:buFontTx/>
              <a:buChar char="-"/>
            </a:pPr>
            <a:endParaRPr lang="cs-CZ" sz="2800" dirty="0"/>
          </a:p>
          <a:p>
            <a:pPr marL="457200" indent="-457200">
              <a:buFontTx/>
              <a:buChar char="-"/>
            </a:pPr>
            <a:r>
              <a:rPr lang="cs-CZ" sz="2800" dirty="0"/>
              <a:t>Více informací i připojení do sítě EDUROAM najdete na odkazu výše</a:t>
            </a:r>
          </a:p>
          <a:p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27214601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ovéPole 5"/>
          <p:cNvSpPr txBox="1"/>
          <p:nvPr/>
        </p:nvSpPr>
        <p:spPr>
          <a:xfrm>
            <a:off x="440573" y="249382"/>
            <a:ext cx="87865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800" b="1" dirty="0"/>
              <a:t>INTERNET NA KOLEJI (drát)</a:t>
            </a:r>
          </a:p>
        </p:txBody>
      </p:sp>
      <p:sp>
        <p:nvSpPr>
          <p:cNvPr id="3" name="TextovéPole 2"/>
          <p:cNvSpPr txBox="1"/>
          <p:nvPr/>
        </p:nvSpPr>
        <p:spPr>
          <a:xfrm>
            <a:off x="440571" y="1615440"/>
            <a:ext cx="11446629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b="1" dirty="0">
                <a:solidFill>
                  <a:srgbClr val="002060"/>
                </a:solidFill>
              </a:rPr>
              <a:t>Web: kolejnet.ujep.cz</a:t>
            </a:r>
            <a:endParaRPr lang="en-US" sz="4000" b="1" dirty="0">
              <a:solidFill>
                <a:srgbClr val="002060"/>
              </a:solidFill>
            </a:endParaRPr>
          </a:p>
          <a:p>
            <a:endParaRPr lang="en-US" sz="2800" b="1" dirty="0"/>
          </a:p>
          <a:p>
            <a:pPr marL="457200" indent="-457200">
              <a:buFontTx/>
              <a:buChar char="-"/>
            </a:pPr>
            <a:r>
              <a:rPr lang="cs-CZ" sz="2800" dirty="0"/>
              <a:t>Pokud se chcete připojit k drátové LAN na kolejích UJEP, je nutné se na tomto webu zaregistrovat a postupovat dále dle pokynů</a:t>
            </a:r>
          </a:p>
          <a:p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39506312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ovéPole 5"/>
          <p:cNvSpPr txBox="1"/>
          <p:nvPr/>
        </p:nvSpPr>
        <p:spPr>
          <a:xfrm>
            <a:off x="440573" y="249382"/>
            <a:ext cx="87865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800" b="1" dirty="0"/>
              <a:t>ZDROJE A KONTAKTY</a:t>
            </a:r>
          </a:p>
        </p:txBody>
      </p:sp>
      <p:sp>
        <p:nvSpPr>
          <p:cNvPr id="3" name="TextovéPole 2"/>
          <p:cNvSpPr txBox="1"/>
          <p:nvPr/>
        </p:nvSpPr>
        <p:spPr>
          <a:xfrm>
            <a:off x="440571" y="1615440"/>
            <a:ext cx="11446629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rgbClr val="002060"/>
                </a:solidFill>
              </a:rPr>
              <a:t>Centrum informačních technologií FZS (CIT)</a:t>
            </a:r>
          </a:p>
          <a:p>
            <a:endParaRPr lang="cs-CZ" sz="2800" b="1" dirty="0">
              <a:solidFill>
                <a:srgbClr val="002060"/>
              </a:solidFill>
            </a:endParaRPr>
          </a:p>
          <a:p>
            <a:pPr marL="457200" indent="-457200">
              <a:buFontTx/>
              <a:buChar char="-"/>
            </a:pPr>
            <a:r>
              <a:rPr lang="cs-CZ" sz="2800" dirty="0"/>
              <a:t>zajišťuje provoz všech ICT technologií na fakultě, včetně simulačních center a dalších odborných učeben a laboratoří</a:t>
            </a:r>
          </a:p>
          <a:p>
            <a:pPr marL="457200" indent="-457200">
              <a:buFontTx/>
              <a:buChar char="-"/>
            </a:pPr>
            <a:endParaRPr lang="cs-CZ" sz="2800" b="1" dirty="0">
              <a:solidFill>
                <a:srgbClr val="002060"/>
              </a:solidFill>
            </a:endParaRPr>
          </a:p>
          <a:p>
            <a:r>
              <a:rPr lang="cs-CZ" sz="2800" b="1" dirty="0"/>
              <a:t>Personální složení CIT</a:t>
            </a:r>
          </a:p>
          <a:p>
            <a:endParaRPr lang="cs-CZ" sz="2800" b="1" dirty="0"/>
          </a:p>
          <a:p>
            <a:r>
              <a:rPr lang="cs-CZ" sz="2800" b="1" dirty="0"/>
              <a:t>Jan Povolný </a:t>
            </a:r>
            <a:r>
              <a:rPr lang="cs-CZ" sz="2800" dirty="0"/>
              <a:t>– vedoucí CIT (jan.povolny@ujep.cz)</a:t>
            </a:r>
          </a:p>
          <a:p>
            <a:r>
              <a:rPr lang="cs-CZ" sz="2800" b="1" dirty="0"/>
              <a:t>Nela Kubová </a:t>
            </a:r>
            <a:r>
              <a:rPr lang="cs-CZ" sz="2800" dirty="0"/>
              <a:t>– správce simulačních center (nela.kubova@ujep.cz)</a:t>
            </a:r>
          </a:p>
          <a:p>
            <a:r>
              <a:rPr lang="cs-CZ" sz="2800" b="1" dirty="0"/>
              <a:t>Lukáš Kadlec </a:t>
            </a:r>
            <a:r>
              <a:rPr lang="cs-CZ" sz="2800" dirty="0"/>
              <a:t>– technik simulační center (lukas.kadlec@ujep.cz)</a:t>
            </a:r>
          </a:p>
          <a:p>
            <a:r>
              <a:rPr lang="cs-CZ" sz="2800" b="1" dirty="0"/>
              <a:t>Ondřej Beránek </a:t>
            </a:r>
            <a:r>
              <a:rPr lang="cs-CZ" sz="2800" dirty="0"/>
              <a:t>– technik ICT </a:t>
            </a:r>
            <a:r>
              <a:rPr lang="en-US" sz="2800" dirty="0"/>
              <a:t>(ondrej.beranek@ujep.cz)</a:t>
            </a:r>
            <a:endParaRPr lang="cs-CZ" sz="2800" dirty="0"/>
          </a:p>
          <a:p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25532336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ovéPole 5"/>
          <p:cNvSpPr txBox="1"/>
          <p:nvPr/>
        </p:nvSpPr>
        <p:spPr>
          <a:xfrm>
            <a:off x="3538450" y="2734888"/>
            <a:ext cx="87865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800" b="1" dirty="0"/>
              <a:t>VAŠE DOTAZY? </a:t>
            </a:r>
            <a:r>
              <a:rPr lang="cs-CZ" sz="4800" b="1" dirty="0">
                <a:sym typeface="Wingdings" panose="05000000000000000000" pitchFamily="2" charset="2"/>
              </a:rPr>
              <a:t></a:t>
            </a:r>
            <a:endParaRPr lang="cs-CZ" sz="4800" b="1" dirty="0"/>
          </a:p>
        </p:txBody>
      </p:sp>
    </p:spTree>
    <p:extLst>
      <p:ext uri="{BB962C8B-B14F-4D97-AF65-F5344CB8AC3E}">
        <p14:creationId xmlns:p14="http://schemas.microsoft.com/office/powerpoint/2010/main" val="16342271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ovéPole 5"/>
          <p:cNvSpPr txBox="1"/>
          <p:nvPr/>
        </p:nvSpPr>
        <p:spPr>
          <a:xfrm>
            <a:off x="440573" y="249382"/>
            <a:ext cx="87865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800" b="1" dirty="0" smtClean="0"/>
              <a:t>INFORMAČNÍ ZDROJE</a:t>
            </a:r>
            <a:endParaRPr lang="cs-CZ" sz="4800" b="1" dirty="0"/>
          </a:p>
        </p:txBody>
      </p:sp>
      <p:sp>
        <p:nvSpPr>
          <p:cNvPr id="3" name="TextovéPole 2"/>
          <p:cNvSpPr txBox="1"/>
          <p:nvPr/>
        </p:nvSpPr>
        <p:spPr>
          <a:xfrm>
            <a:off x="440573" y="918139"/>
            <a:ext cx="11534550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b="1" dirty="0">
                <a:solidFill>
                  <a:srgbClr val="002060"/>
                </a:solidFill>
              </a:rPr>
              <a:t>Web: fzs.ujep.cz</a:t>
            </a:r>
            <a:endParaRPr lang="en-US" sz="4000" b="1" dirty="0">
              <a:solidFill>
                <a:srgbClr val="002060"/>
              </a:solidFill>
            </a:endParaRPr>
          </a:p>
          <a:p>
            <a:endParaRPr lang="en-US" sz="1400" b="1" dirty="0"/>
          </a:p>
          <a:p>
            <a:pPr marL="457200" indent="-457200">
              <a:buFontTx/>
              <a:buChar char="-"/>
            </a:pPr>
            <a:r>
              <a:rPr lang="cs-CZ" sz="2800" dirty="0"/>
              <a:t>Základní informace o </a:t>
            </a:r>
            <a:r>
              <a:rPr lang="cs-CZ" sz="2800" dirty="0" smtClean="0"/>
              <a:t>fakultě </a:t>
            </a:r>
          </a:p>
          <a:p>
            <a:pPr marL="457200" indent="-457200">
              <a:buFontTx/>
              <a:buChar char="-"/>
            </a:pPr>
            <a:r>
              <a:rPr lang="cs-CZ" sz="2800" b="1" dirty="0" smtClean="0"/>
              <a:t>Rozdělovník </a:t>
            </a:r>
            <a:r>
              <a:rPr lang="cs-CZ" sz="2800" b="1" dirty="0"/>
              <a:t>na další systémy zmíněné dále </a:t>
            </a:r>
            <a:r>
              <a:rPr lang="cs-CZ" sz="2800" dirty="0"/>
              <a:t>(horní lišta)</a:t>
            </a:r>
          </a:p>
          <a:p>
            <a:pPr marL="457200" indent="-457200">
              <a:buFontTx/>
              <a:buChar char="-"/>
            </a:pPr>
            <a:r>
              <a:rPr lang="cs-CZ" sz="2800" b="1" dirty="0"/>
              <a:t>Důležité informace z kateder</a:t>
            </a:r>
          </a:p>
          <a:p>
            <a:pPr marL="457200" indent="-457200">
              <a:buFontTx/>
              <a:buChar char="-"/>
            </a:pPr>
            <a:r>
              <a:rPr lang="cs-CZ" sz="2800" dirty="0" smtClean="0"/>
              <a:t>Informace </a:t>
            </a:r>
            <a:r>
              <a:rPr lang="cs-CZ" sz="2800" dirty="0"/>
              <a:t>o možnostech online výuky s návody (</a:t>
            </a:r>
            <a:r>
              <a:rPr lang="cs-CZ" sz="2800" dirty="0" err="1"/>
              <a:t>Moodle</a:t>
            </a:r>
            <a:r>
              <a:rPr lang="cs-CZ" sz="2800" dirty="0"/>
              <a:t>, BBB)</a:t>
            </a:r>
          </a:p>
          <a:p>
            <a:pPr marL="457200" indent="-457200">
              <a:buFontTx/>
              <a:buChar char="-"/>
            </a:pPr>
            <a:r>
              <a:rPr lang="cs-CZ" sz="2800" dirty="0"/>
              <a:t>Informace o fakultních akcích a výzvách, případně doplňkových kurzech</a:t>
            </a:r>
          </a:p>
          <a:p>
            <a:pPr marL="457200" indent="-457200">
              <a:buFontTx/>
              <a:buChar char="-"/>
            </a:pPr>
            <a:r>
              <a:rPr lang="cs-CZ" sz="2800" b="1" dirty="0">
                <a:solidFill>
                  <a:srgbClr val="FF0000"/>
                </a:solidFill>
              </a:rPr>
              <a:t>Kontakty na vyučující včetně konzultačních </a:t>
            </a:r>
            <a:r>
              <a:rPr lang="cs-CZ" sz="2800" b="1" dirty="0" smtClean="0">
                <a:solidFill>
                  <a:srgbClr val="FF0000"/>
                </a:solidFill>
              </a:rPr>
              <a:t>hodin</a:t>
            </a:r>
            <a:endParaRPr lang="cs-CZ" sz="28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0446" y="4736122"/>
            <a:ext cx="1664677" cy="1664677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5045" y="4850422"/>
            <a:ext cx="1436076" cy="1436076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440573" y="4426792"/>
            <a:ext cx="1153455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b="1" dirty="0" smtClean="0">
                <a:solidFill>
                  <a:srgbClr val="002060"/>
                </a:solidFill>
              </a:rPr>
              <a:t>Co hledejte jinde (</a:t>
            </a:r>
            <a:r>
              <a:rPr lang="cs-CZ" sz="4000" b="1" dirty="0" smtClean="0">
                <a:solidFill>
                  <a:srgbClr val="FF0000"/>
                </a:solidFill>
              </a:rPr>
              <a:t>STAG</a:t>
            </a:r>
            <a:r>
              <a:rPr lang="cs-CZ" sz="4000" b="1" dirty="0" smtClean="0">
                <a:solidFill>
                  <a:srgbClr val="002060"/>
                </a:solidFill>
              </a:rPr>
              <a:t>)</a:t>
            </a:r>
            <a:endParaRPr lang="en-US" sz="4000" b="1" dirty="0">
              <a:solidFill>
                <a:srgbClr val="002060"/>
              </a:solidFill>
            </a:endParaRPr>
          </a:p>
          <a:p>
            <a:endParaRPr lang="en-US" sz="1400" b="1" dirty="0"/>
          </a:p>
          <a:p>
            <a:pPr marL="457200" indent="-457200">
              <a:buFontTx/>
              <a:buChar char="-"/>
            </a:pPr>
            <a:r>
              <a:rPr lang="cs-CZ" sz="2800" dirty="0" smtClean="0"/>
              <a:t>Rozvrhy, Sylaby předmětů</a:t>
            </a:r>
          </a:p>
          <a:p>
            <a:pPr marL="457200" indent="-457200">
              <a:buFontTx/>
              <a:buChar char="-"/>
            </a:pPr>
            <a:r>
              <a:rPr lang="cs-CZ" sz="2800" dirty="0" smtClean="0"/>
              <a:t>Doporučenou literaturu, podmínky k zápočtu/zkoušce</a:t>
            </a:r>
          </a:p>
          <a:p>
            <a:pPr marL="457200" indent="-457200">
              <a:buFontTx/>
              <a:buChar char="-"/>
            </a:pPr>
            <a:r>
              <a:rPr lang="cs-CZ" sz="2800" dirty="0" smtClean="0"/>
              <a:t>Informace o učebnách apod.</a:t>
            </a:r>
          </a:p>
        </p:txBody>
      </p:sp>
    </p:spTree>
    <p:extLst>
      <p:ext uri="{BB962C8B-B14F-4D97-AF65-F5344CB8AC3E}">
        <p14:creationId xmlns:p14="http://schemas.microsoft.com/office/powerpoint/2010/main" val="3824205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ovéPole 5"/>
          <p:cNvSpPr txBox="1"/>
          <p:nvPr/>
        </p:nvSpPr>
        <p:spPr>
          <a:xfrm>
            <a:off x="440573" y="249382"/>
            <a:ext cx="87865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800" b="1" dirty="0"/>
              <a:t>WEBOVÉ STRÁNKY FAKULTY</a:t>
            </a: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0573" y="1082235"/>
            <a:ext cx="5352090" cy="5380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090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ovéPole 5"/>
          <p:cNvSpPr txBox="1"/>
          <p:nvPr/>
        </p:nvSpPr>
        <p:spPr>
          <a:xfrm>
            <a:off x="440573" y="249382"/>
            <a:ext cx="87865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800" b="1" dirty="0"/>
              <a:t>JEDNOTNÉ PŘIHLÁŠENÍ - </a:t>
            </a:r>
            <a:r>
              <a:rPr lang="cs-CZ" sz="4800" b="1" dirty="0" err="1"/>
              <a:t>EduID</a:t>
            </a:r>
            <a:endParaRPr lang="cs-CZ" sz="4800" b="1" dirty="0"/>
          </a:p>
        </p:txBody>
      </p:sp>
      <p:sp>
        <p:nvSpPr>
          <p:cNvPr id="3" name="TextovéPole 2"/>
          <p:cNvSpPr txBox="1"/>
          <p:nvPr/>
        </p:nvSpPr>
        <p:spPr>
          <a:xfrm>
            <a:off x="440571" y="1615440"/>
            <a:ext cx="11272061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b="1" dirty="0">
                <a:solidFill>
                  <a:srgbClr val="002060"/>
                </a:solidFill>
              </a:rPr>
              <a:t>Web: </a:t>
            </a:r>
            <a:r>
              <a:rPr lang="en-US" sz="4000" b="1" dirty="0">
                <a:solidFill>
                  <a:srgbClr val="002060"/>
                </a:solidFill>
              </a:rPr>
              <a:t>id.ujep.cz</a:t>
            </a:r>
          </a:p>
          <a:p>
            <a:endParaRPr lang="en-US" sz="2800" b="1" dirty="0"/>
          </a:p>
          <a:p>
            <a:pPr marL="457200" indent="-457200">
              <a:buFontTx/>
              <a:buChar char="-"/>
            </a:pPr>
            <a:r>
              <a:rPr lang="cs-CZ" sz="2800" dirty="0"/>
              <a:t>Při přijetí na UJEP dostanete přístupové údaje </a:t>
            </a:r>
            <a:r>
              <a:rPr lang="cs-CZ" sz="2800" dirty="0" err="1"/>
              <a:t>EduID</a:t>
            </a:r>
            <a:endParaRPr lang="cs-CZ" sz="2800" dirty="0"/>
          </a:p>
          <a:p>
            <a:pPr marL="457200" indent="-457200">
              <a:buFontTx/>
              <a:buChar char="-"/>
            </a:pPr>
            <a:endParaRPr lang="cs-CZ" sz="2800" dirty="0"/>
          </a:p>
          <a:p>
            <a:r>
              <a:rPr lang="cs-CZ" sz="2800" dirty="0" err="1"/>
              <a:t>Login</a:t>
            </a:r>
            <a:r>
              <a:rPr lang="cs-CZ" sz="2800" dirty="0"/>
              <a:t>: </a:t>
            </a:r>
            <a:r>
              <a:rPr lang="cs-CZ" sz="2800" dirty="0" err="1"/>
              <a:t>stxxxx</a:t>
            </a:r>
            <a:r>
              <a:rPr lang="cs-CZ" sz="2800" dirty="0"/>
              <a:t>			Heslo: </a:t>
            </a:r>
            <a:r>
              <a:rPr lang="cs-CZ" sz="2800" dirty="0" err="1"/>
              <a:t>xrodnecislo</a:t>
            </a:r>
            <a:endParaRPr lang="cs-CZ" sz="2800" dirty="0"/>
          </a:p>
          <a:p>
            <a:endParaRPr lang="cs-CZ" sz="2800" dirty="0"/>
          </a:p>
          <a:p>
            <a:r>
              <a:rPr lang="cs-CZ" sz="2800" b="1" dirty="0"/>
              <a:t>Nutné dodržet malá a velká písmena</a:t>
            </a:r>
            <a:r>
              <a:rPr lang="en-US" sz="2800" b="1" dirty="0"/>
              <a:t>!</a:t>
            </a:r>
            <a:endParaRPr lang="cs-CZ" sz="2800" b="1" dirty="0"/>
          </a:p>
          <a:p>
            <a:endParaRPr lang="cs-CZ" sz="2800" b="1" dirty="0"/>
          </a:p>
          <a:p>
            <a:r>
              <a:rPr lang="cs-CZ" sz="2800" dirty="0"/>
              <a:t>- Tyto údaje ke možné změnit na webu id.ujep.cz a slouží k přihlášení do všech důležitých systémů (STAG, MOODLE) </a:t>
            </a:r>
            <a:r>
              <a:rPr lang="cs-CZ" sz="2800" b="1" dirty="0"/>
              <a:t>vyjma WIFI EDUROAM (viz dále)</a:t>
            </a:r>
          </a:p>
          <a:p>
            <a:pPr marL="457200" indent="-457200">
              <a:buFontTx/>
              <a:buChar char="-"/>
            </a:pPr>
            <a:endParaRPr lang="cs-CZ" sz="2800" dirty="0"/>
          </a:p>
          <a:p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28943063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ovéPole 5"/>
          <p:cNvSpPr txBox="1"/>
          <p:nvPr/>
        </p:nvSpPr>
        <p:spPr>
          <a:xfrm>
            <a:off x="440573" y="249382"/>
            <a:ext cx="87865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800" b="1" dirty="0"/>
              <a:t>JEDNOTNÉ PŘIHLÁŠENÍ - </a:t>
            </a:r>
            <a:r>
              <a:rPr lang="cs-CZ" sz="4800" b="1" dirty="0" err="1"/>
              <a:t>EduID</a:t>
            </a:r>
            <a:endParaRPr lang="cs-CZ" sz="4800" b="1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0573" y="1221581"/>
            <a:ext cx="9251774" cy="5056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97718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ovéPole 5"/>
          <p:cNvSpPr txBox="1"/>
          <p:nvPr/>
        </p:nvSpPr>
        <p:spPr>
          <a:xfrm>
            <a:off x="440573" y="249382"/>
            <a:ext cx="87865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800" b="1" dirty="0"/>
              <a:t>STUDIJNÍ AGENDA </a:t>
            </a:r>
            <a:r>
              <a:rPr lang="cs-CZ" sz="4800" b="1" dirty="0" smtClean="0"/>
              <a:t>– </a:t>
            </a:r>
            <a:r>
              <a:rPr lang="cs-CZ" sz="4800" b="1" dirty="0" smtClean="0">
                <a:solidFill>
                  <a:srgbClr val="FF0000"/>
                </a:solidFill>
              </a:rPr>
              <a:t>IS/STAG</a:t>
            </a:r>
            <a:endParaRPr lang="cs-CZ" sz="4800" b="1" dirty="0">
              <a:solidFill>
                <a:srgbClr val="FF0000"/>
              </a:solidFill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440571" y="1615440"/>
            <a:ext cx="11272061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b="1" dirty="0">
                <a:solidFill>
                  <a:srgbClr val="002060"/>
                </a:solidFill>
              </a:rPr>
              <a:t>Web: </a:t>
            </a:r>
            <a:r>
              <a:rPr lang="cs-CZ" sz="4000" b="1" dirty="0" err="1">
                <a:solidFill>
                  <a:srgbClr val="002060"/>
                </a:solidFill>
              </a:rPr>
              <a:t>stag</a:t>
            </a:r>
            <a:r>
              <a:rPr lang="en-US" sz="4000" b="1" dirty="0" smtClean="0">
                <a:solidFill>
                  <a:srgbClr val="002060"/>
                </a:solidFill>
              </a:rPr>
              <a:t>.ujep.cz</a:t>
            </a:r>
            <a:r>
              <a:rPr lang="cs-CZ" sz="4000" b="1" dirty="0" smtClean="0">
                <a:solidFill>
                  <a:srgbClr val="002060"/>
                </a:solidFill>
              </a:rPr>
              <a:t> </a:t>
            </a:r>
          </a:p>
          <a:p>
            <a:endParaRPr lang="en-US" sz="2800" b="1" dirty="0"/>
          </a:p>
          <a:p>
            <a:pPr marL="457200" indent="-457200">
              <a:buFontTx/>
              <a:buChar char="-"/>
            </a:pPr>
            <a:r>
              <a:rPr lang="cs-CZ" sz="2800" dirty="0"/>
              <a:t>Přihlášení do STAG pomocí </a:t>
            </a:r>
            <a:r>
              <a:rPr lang="cs-CZ" sz="2800" dirty="0" err="1"/>
              <a:t>EduID</a:t>
            </a:r>
            <a:endParaRPr lang="cs-CZ" sz="2800" dirty="0"/>
          </a:p>
          <a:p>
            <a:pPr marL="457200" indent="-457200">
              <a:buFontTx/>
              <a:buChar char="-"/>
            </a:pPr>
            <a:r>
              <a:rPr lang="cs-CZ" sz="2800" dirty="0"/>
              <a:t>Přehled zapsaných předmětů ke studiu s odkazem na </a:t>
            </a:r>
            <a:r>
              <a:rPr lang="cs-CZ" sz="2800" dirty="0" err="1"/>
              <a:t>Moodle</a:t>
            </a:r>
            <a:r>
              <a:rPr lang="cs-CZ" sz="2800" dirty="0"/>
              <a:t> (pokud existuje) </a:t>
            </a:r>
          </a:p>
          <a:p>
            <a:pPr marL="457200" indent="-457200">
              <a:buFontTx/>
              <a:buChar char="-"/>
            </a:pPr>
            <a:r>
              <a:rPr lang="cs-CZ" sz="2800" dirty="0" smtClean="0"/>
              <a:t>Informace o zapsaných předmětech (sylaby, literatura, garanti)</a:t>
            </a:r>
          </a:p>
          <a:p>
            <a:pPr marL="457200" indent="-457200">
              <a:buFontTx/>
              <a:buChar char="-"/>
            </a:pPr>
            <a:r>
              <a:rPr lang="cs-CZ" sz="2800" dirty="0" smtClean="0"/>
              <a:t>Zobrazení </a:t>
            </a:r>
            <a:r>
              <a:rPr lang="cs-CZ" sz="2800" dirty="0"/>
              <a:t>aktuálního rozvrhu</a:t>
            </a:r>
          </a:p>
          <a:p>
            <a:pPr marL="457200" indent="-457200">
              <a:buFontTx/>
              <a:buChar char="-"/>
            </a:pPr>
            <a:r>
              <a:rPr lang="cs-CZ" sz="2800" dirty="0"/>
              <a:t>Možnost přihlašování na termíny zápočtů a zkoušek</a:t>
            </a:r>
          </a:p>
          <a:p>
            <a:pPr marL="457200" indent="-457200">
              <a:buFontTx/>
              <a:buChar char="-"/>
            </a:pPr>
            <a:r>
              <a:rPr lang="cs-CZ" sz="2800" dirty="0"/>
              <a:t>Přehled o splnění zápočtů a zkoušek včetně počtu </a:t>
            </a:r>
            <a:r>
              <a:rPr lang="cs-CZ" sz="2800" dirty="0" smtClean="0"/>
              <a:t>kreditů</a:t>
            </a:r>
          </a:p>
          <a:p>
            <a:pPr lvl="5"/>
            <a:r>
              <a:rPr lang="cs-CZ" sz="2800" dirty="0" smtClean="0"/>
              <a:t>													…. a</a:t>
            </a:r>
            <a:r>
              <a:rPr lang="cs-CZ" sz="2800" dirty="0" smtClean="0"/>
              <a:t> mnoho dalšího</a:t>
            </a:r>
            <a:endParaRPr lang="cs-CZ" sz="2800" dirty="0"/>
          </a:p>
          <a:p>
            <a:endParaRPr lang="cs-CZ" sz="2800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9EA757B8-3904-40C5-8509-20339A5A94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8506" y="3602183"/>
            <a:ext cx="772831" cy="418617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7451" y="876568"/>
            <a:ext cx="2766621" cy="2112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4714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ovéPole 5"/>
          <p:cNvSpPr txBox="1"/>
          <p:nvPr/>
        </p:nvSpPr>
        <p:spPr>
          <a:xfrm>
            <a:off x="440573" y="249382"/>
            <a:ext cx="87865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800" b="1" dirty="0"/>
              <a:t>STUDIJNÍ AGENDA </a:t>
            </a:r>
            <a:r>
              <a:rPr lang="cs-CZ" sz="4800" b="1" dirty="0" smtClean="0"/>
              <a:t>– IS/STAG</a:t>
            </a:r>
            <a:endParaRPr lang="cs-CZ" sz="4800" b="1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0573" y="1182692"/>
            <a:ext cx="10535191" cy="4578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85860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ovéPole 5"/>
          <p:cNvSpPr txBox="1"/>
          <p:nvPr/>
        </p:nvSpPr>
        <p:spPr>
          <a:xfrm>
            <a:off x="440573" y="249382"/>
            <a:ext cx="87865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800" b="1" dirty="0"/>
              <a:t>LMS MOODLE – podpora výuky</a:t>
            </a:r>
          </a:p>
        </p:txBody>
      </p:sp>
      <p:sp>
        <p:nvSpPr>
          <p:cNvPr id="3" name="TextovéPole 2"/>
          <p:cNvSpPr txBox="1"/>
          <p:nvPr/>
        </p:nvSpPr>
        <p:spPr>
          <a:xfrm>
            <a:off x="440571" y="1615440"/>
            <a:ext cx="11557998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b="1" dirty="0">
                <a:solidFill>
                  <a:srgbClr val="002060"/>
                </a:solidFill>
              </a:rPr>
              <a:t>Web: </a:t>
            </a:r>
            <a:r>
              <a:rPr lang="cs-CZ" sz="4000" b="1" dirty="0" err="1">
                <a:solidFill>
                  <a:srgbClr val="002060"/>
                </a:solidFill>
              </a:rPr>
              <a:t>moodle.fzs</a:t>
            </a:r>
            <a:r>
              <a:rPr lang="en-US" sz="4000" b="1" dirty="0">
                <a:solidFill>
                  <a:srgbClr val="002060"/>
                </a:solidFill>
              </a:rPr>
              <a:t>.ujep.cz</a:t>
            </a:r>
          </a:p>
          <a:p>
            <a:endParaRPr lang="en-US" sz="2800" b="1" dirty="0"/>
          </a:p>
          <a:p>
            <a:pPr marL="457200" indent="-457200">
              <a:buFontTx/>
              <a:buChar char="-"/>
            </a:pPr>
            <a:r>
              <a:rPr lang="cs-CZ" sz="2800" dirty="0"/>
              <a:t>Přihlášení pomocí </a:t>
            </a:r>
            <a:r>
              <a:rPr lang="cs-CZ" sz="2800" dirty="0" err="1"/>
              <a:t>EduID</a:t>
            </a:r>
            <a:r>
              <a:rPr lang="cs-CZ" sz="2800" dirty="0"/>
              <a:t> nebo přímo ze STAG pomocí</a:t>
            </a:r>
          </a:p>
          <a:p>
            <a:pPr marL="457200" indent="-457200">
              <a:buFontTx/>
              <a:buChar char="-"/>
            </a:pPr>
            <a:r>
              <a:rPr lang="cs-CZ" sz="2800" b="1" dirty="0"/>
              <a:t>Základní nástroj pro podporu všech typů výuky (prezenční, online</a:t>
            </a:r>
            <a:r>
              <a:rPr lang="cs-CZ" sz="2800" b="1" dirty="0" smtClean="0"/>
              <a:t>, kombi</a:t>
            </a:r>
            <a:r>
              <a:rPr lang="cs-CZ" sz="2800" b="1" dirty="0"/>
              <a:t>)</a:t>
            </a:r>
          </a:p>
          <a:p>
            <a:pPr marL="457200" indent="-457200">
              <a:buFontTx/>
              <a:buChar char="-"/>
            </a:pPr>
            <a:r>
              <a:rPr lang="cs-CZ" sz="2800" dirty="0"/>
              <a:t>Každý předmět=kurz obsahuje informace a podmínky pro udělení zápočtů a zkoušek</a:t>
            </a:r>
          </a:p>
          <a:p>
            <a:pPr marL="457200" indent="-457200">
              <a:buFontTx/>
              <a:buChar char="-"/>
            </a:pPr>
            <a:r>
              <a:rPr lang="cs-CZ" sz="2800" dirty="0"/>
              <a:t>Dostupné interaktivní i pasivní studijní materiály</a:t>
            </a:r>
          </a:p>
          <a:p>
            <a:pPr marL="457200" indent="-457200">
              <a:buFontTx/>
              <a:buChar char="-"/>
            </a:pPr>
            <a:r>
              <a:rPr lang="cs-CZ" sz="2800" dirty="0"/>
              <a:t>Odkazy na online místnosti (video</a:t>
            </a:r>
            <a:r>
              <a:rPr lang="en-US" sz="2800" dirty="0"/>
              <a:t>k</a:t>
            </a:r>
            <a:r>
              <a:rPr lang="cs-CZ" sz="2800" dirty="0" err="1"/>
              <a:t>onference</a:t>
            </a:r>
            <a:r>
              <a:rPr lang="en-US" sz="2800" dirty="0"/>
              <a:t> BBB</a:t>
            </a:r>
            <a:r>
              <a:rPr lang="cs-CZ" sz="2800" dirty="0"/>
              <a:t>) včetně nahrávek</a:t>
            </a:r>
          </a:p>
          <a:p>
            <a:pPr marL="457200" indent="-457200">
              <a:buFontTx/>
              <a:buChar char="-"/>
            </a:pPr>
            <a:r>
              <a:rPr lang="cs-CZ" sz="2800" dirty="0"/>
              <a:t>Možnost online konzultace, pokud ji nabídne vyučující</a:t>
            </a:r>
          </a:p>
          <a:p>
            <a:r>
              <a:rPr lang="cs-CZ" sz="2800" dirty="0"/>
              <a:t> </a:t>
            </a:r>
          </a:p>
          <a:p>
            <a:pPr marL="457200" indent="-457200">
              <a:buFontTx/>
              <a:buChar char="-"/>
            </a:pPr>
            <a:endParaRPr lang="cs-CZ" sz="2800" dirty="0"/>
          </a:p>
          <a:p>
            <a:endParaRPr lang="cs-CZ" sz="2800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9EA757B8-3904-40C5-8509-20339A5A94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0870" y="2704409"/>
            <a:ext cx="772831" cy="418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83680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ovéPole 5"/>
          <p:cNvSpPr txBox="1"/>
          <p:nvPr/>
        </p:nvSpPr>
        <p:spPr>
          <a:xfrm>
            <a:off x="440573" y="249382"/>
            <a:ext cx="87865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800" b="1" dirty="0"/>
              <a:t>LMS MOODLE – podpora výuky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8BB60D4D-E14C-4C01-BE84-04977B616F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727" y="1230576"/>
            <a:ext cx="9227126" cy="4882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03032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750</TotalTime>
  <Words>629</Words>
  <Application>Microsoft Office PowerPoint</Application>
  <PresentationFormat>Širokoúhlá obrazovka</PresentationFormat>
  <Paragraphs>94</Paragraphs>
  <Slides>18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Wingdings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Povolný Jan</dc:creator>
  <cp:lastModifiedBy>povolnyj</cp:lastModifiedBy>
  <cp:revision>175</cp:revision>
  <dcterms:created xsi:type="dcterms:W3CDTF">2018-01-21T18:10:30Z</dcterms:created>
  <dcterms:modified xsi:type="dcterms:W3CDTF">2025-09-24T14:05:18Z</dcterms:modified>
</cp:coreProperties>
</file>