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42" r:id="rId3"/>
    <p:sldId id="257" r:id="rId4"/>
    <p:sldId id="259" r:id="rId5"/>
    <p:sldId id="260" r:id="rId6"/>
    <p:sldId id="258" r:id="rId7"/>
    <p:sldId id="262" r:id="rId8"/>
    <p:sldId id="298" r:id="rId9"/>
    <p:sldId id="343" r:id="rId10"/>
    <p:sldId id="344" r:id="rId11"/>
    <p:sldId id="266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7D779C-BD23-4126-B796-D7E518054E7A}" type="datetimeFigureOut">
              <a:rPr lang="cs-CZ" smtClean="0"/>
              <a:t>25.09.2025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49F851-7886-4518-B06C-D7FCA94150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057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altLang="cs-CZ"/>
          </a:p>
        </p:txBody>
      </p:sp>
      <p:sp>
        <p:nvSpPr>
          <p:cNvPr id="2150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323BAC1-436F-4662-A746-FD62B848DB26}" type="slidenum">
              <a:rPr lang="ru-RU" altLang="cs-CZ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ru-RU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141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D4993F-F47A-4C17-BB4F-BB43950CB3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22C060C-9145-4786-B653-C98A29ED52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6F59EE8-0A57-46E4-A878-168EF953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C324-3EB6-424A-AB8A-0AB975257B57}" type="datetimeFigureOut">
              <a:rPr lang="cs-CZ" smtClean="0"/>
              <a:t>25.09.2025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47A932-731E-4A5A-B56A-50FEDA8C8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5E2C21E-D6DA-4AB5-9E2D-4350C4E12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5630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C67235-8739-497F-813C-641F293BE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9EF8FFB-2E7F-45E7-A697-8EFB5739C1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2FF7AC5-65A4-436F-975F-BA430E43A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C324-3EB6-424A-AB8A-0AB975257B57}" type="datetimeFigureOut">
              <a:rPr lang="cs-CZ" smtClean="0"/>
              <a:t>25.09.2025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CFCF997-CB85-4A44-9D4B-9949F184B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298648-5655-4FBC-81AB-0578FC5C9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8478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2EEB60D-63A8-4A92-8145-9014D6E44F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4AD0F43-E10A-4323-A5EF-372062B105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3807D20-6565-4B9A-8A61-9F675EA92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C324-3EB6-424A-AB8A-0AB975257B57}" type="datetimeFigureOut">
              <a:rPr lang="cs-CZ" smtClean="0"/>
              <a:t>25.09.2025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CCBA20D-7238-4658-AA10-6208726D2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8FEB835-830A-4BE9-AD6A-FD545FCB7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3140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  <a:endParaRPr lang="ru-RU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ru-RU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ru-RU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ru-RU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83F2786-87E9-4395-BE45-93D607641FA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3635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070909-1B35-48EE-AFB7-93CF836B8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125414B-A33D-4FB1-BD47-3A64451564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60C68F9-B403-4CDE-BAD4-FBE8947FC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C324-3EB6-424A-AB8A-0AB975257B57}" type="datetimeFigureOut">
              <a:rPr lang="cs-CZ" smtClean="0"/>
              <a:t>25.09.2025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9CA2F69-6E55-413F-B401-51032D8DF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DDD5BE8-C8AB-492F-AD9A-8B6D0E337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7021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1FB9EC-5E50-4E87-AD14-01ABF2A61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3CB7D34-3D19-4F01-9202-DB831D867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E8B9F7D-C2EC-4CA5-A5A0-8108BDA25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C324-3EB6-424A-AB8A-0AB975257B57}" type="datetimeFigureOut">
              <a:rPr lang="cs-CZ" smtClean="0"/>
              <a:t>25.09.2025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1EF1B95-D463-4757-A9B5-782335CC5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D683C31-A03C-4DBA-A2E6-D0EB243F9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0809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533C47-FE30-4A25-9948-A860E7382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D973901-0212-4C21-AD14-582E419D1D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1C49BCB-2D1C-4F74-8B7E-1F368230E8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5A175BC-23C3-4B1E-AF11-33B8BFCA3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C324-3EB6-424A-AB8A-0AB975257B57}" type="datetimeFigureOut">
              <a:rPr lang="cs-CZ" smtClean="0"/>
              <a:t>25.09.2025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3B47534-4278-437B-A2A7-CA8DDAEF1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CBAD434-57BC-4361-A678-58452661F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535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96EF39-09BC-4BE9-AC71-A64CD9B85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4E221FA-A813-42E8-9D43-4B1805A49A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6B32A76-4A86-4E00-93D4-031060EEBF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DE5FA238-392F-4655-9DFE-D3A80B2399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05CD026C-D59E-4185-ABBD-EF938200CE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63AB5D9-C280-49BE-80F4-DAF96E980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C324-3EB6-424A-AB8A-0AB975257B57}" type="datetimeFigureOut">
              <a:rPr lang="cs-CZ" smtClean="0"/>
              <a:t>25.09.2025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DB5F2C6-7F09-42B2-AC9D-2D34666E4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23C3883-E617-4308-AA42-66CFA4213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6969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143AC5-0E60-4DC9-BC13-2884A569F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B578A21-A059-4D48-B796-BD7259DEF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C324-3EB6-424A-AB8A-0AB975257B57}" type="datetimeFigureOut">
              <a:rPr lang="cs-CZ" smtClean="0"/>
              <a:t>25.09.2025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43B5E12-EF7F-4CAB-ACA1-2DFD86B85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EFD09F5-CBAE-45F1-BB58-12B04828D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398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A38F0D5-9E64-4F8C-AFA0-600EB2F66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C324-3EB6-424A-AB8A-0AB975257B57}" type="datetimeFigureOut">
              <a:rPr lang="cs-CZ" smtClean="0"/>
              <a:t>25.09.2025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41F342D-E875-4F7B-9013-F0F1CE7DC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7606B89-C755-400D-8B18-4CD686C16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552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DAE16F-F98D-4991-BDFC-C79B1F16F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CF47083-D48A-461A-85DD-E1F430D33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A185B36-266C-4C6D-AAD2-A20CA18F60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E10B7E4-03E2-49D1-BDF3-81470B92F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C324-3EB6-424A-AB8A-0AB975257B57}" type="datetimeFigureOut">
              <a:rPr lang="cs-CZ" smtClean="0"/>
              <a:t>25.09.2025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E6966C4-5999-4E55-92F9-0DF061FA4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D217D04-0A52-4E91-A155-00C175C1B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3277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5BD009-0537-4A96-BE39-8BB3AF020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44CFC26-017F-4922-867F-D60CB68145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AE04EF4-FAC1-40FB-ABDB-EF45A76312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BC5F5B7-843B-4097-9512-558E1D347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4C324-3EB6-424A-AB8A-0AB975257B57}" type="datetimeFigureOut">
              <a:rPr lang="cs-CZ" smtClean="0"/>
              <a:t>25.09.2025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3A97063-0A18-41C9-AABE-239678F39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F10D8A7-0D68-4A30-9774-431FDBD4E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6653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43E1B74-98A0-4581-8678-9865B75B3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9C59BA4-3389-4ADE-AE28-BA0FE67B6B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A154F66-F6BE-4424-A09D-11C70A64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64C324-3EB6-424A-AB8A-0AB975257B57}" type="datetimeFigureOut">
              <a:rPr lang="cs-CZ" smtClean="0"/>
              <a:t>25.09.2025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1E133E4-E3CD-43A6-ABE0-402EF2FCA3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404B60-EC33-4395-94DB-27959A0ACD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D7A29-840D-4522-BA3F-F14140F8E0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4983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mailto:helena.kovalova@ujep.cz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CCFD3FD6-B5B6-4FED-9FCC-B2977017C0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949407"/>
            <a:ext cx="9144000" cy="1655762"/>
          </a:xfrm>
        </p:spPr>
        <p:txBody>
          <a:bodyPr/>
          <a:lstStyle/>
          <a:p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D9E6591-7D8C-4BA8-9B9B-D60E8AC984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7000" y="3429000"/>
            <a:ext cx="9144000" cy="968099"/>
          </a:xfrm>
        </p:spPr>
        <p:txBody>
          <a:bodyPr>
            <a:normAutofit/>
          </a:bodyPr>
          <a:lstStyle/>
          <a:p>
            <a:endParaRPr lang="cs-CZ" b="1" dirty="0">
              <a:solidFill>
                <a:srgbClr val="0070C0"/>
              </a:solidFill>
            </a:endParaRPr>
          </a:p>
        </p:txBody>
      </p:sp>
      <p:pic>
        <p:nvPicPr>
          <p:cNvPr id="1026" name="Picture 2" descr="Erasmus+ školení zaměstnanců | Fakulta sociálních věd UK">
            <a:extLst>
              <a:ext uri="{FF2B5EF4-FFF2-40B4-BE49-F238E27FC236}">
                <a16:creationId xmlns:a16="http://schemas.microsoft.com/office/drawing/2014/main" id="{25EB68CD-EB5F-4A82-8ACE-264711E2D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25" y="1127077"/>
            <a:ext cx="11954550" cy="49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1">
            <a:extLst>
              <a:ext uri="{FF2B5EF4-FFF2-40B4-BE49-F238E27FC236}">
                <a16:creationId xmlns:a16="http://schemas.microsoft.com/office/drawing/2014/main" id="{D33E5C29-9DC6-48B3-B055-4B520F7F31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71" y="229083"/>
            <a:ext cx="1574666" cy="45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1 UJEP">
            <a:extLst>
              <a:ext uri="{FF2B5EF4-FFF2-40B4-BE49-F238E27FC236}">
                <a16:creationId xmlns:a16="http://schemas.microsoft.com/office/drawing/2014/main" id="{1FCBE434-FD03-40C2-8238-EE7ECB86D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49842" y="329650"/>
            <a:ext cx="1990193" cy="6492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47668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5D26E2-2142-E99F-D034-58E5B423F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270" y="5293360"/>
            <a:ext cx="3012440" cy="1564640"/>
          </a:xfrm>
        </p:spPr>
        <p:txBody>
          <a:bodyPr/>
          <a:lstStyle/>
          <a:p>
            <a:r>
              <a:rPr lang="cs-CZ" b="1" dirty="0"/>
              <a:t>Praxe 2024</a:t>
            </a:r>
          </a:p>
        </p:txBody>
      </p:sp>
      <p:pic>
        <p:nvPicPr>
          <p:cNvPr id="5" name="Obrázek 4" descr="Obsah obrázku venku, strom, mrak, most&#10;&#10;Obsah generovaný pomocí AI může být nesprávný.">
            <a:extLst>
              <a:ext uri="{FF2B5EF4-FFF2-40B4-BE49-F238E27FC236}">
                <a16:creationId xmlns:a16="http://schemas.microsoft.com/office/drawing/2014/main" id="{01243325-3876-A3ED-1F04-81BCFF48A8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95700" cy="4927600"/>
          </a:xfrm>
          <a:prstGeom prst="rect">
            <a:avLst/>
          </a:prstGeom>
        </p:spPr>
      </p:pic>
      <p:pic>
        <p:nvPicPr>
          <p:cNvPr id="7" name="Obrázek 6" descr="Obsah obrázku osoba, Lidská tvář, úsměv, oblečení&#10;&#10;Obsah generovaný pomocí AI může být nesprávný.">
            <a:extLst>
              <a:ext uri="{FF2B5EF4-FFF2-40B4-BE49-F238E27FC236}">
                <a16:creationId xmlns:a16="http://schemas.microsoft.com/office/drawing/2014/main" id="{DD0F5B54-1770-C03D-9C00-3C5129B829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32" b="29779"/>
          <a:stretch>
            <a:fillRect/>
          </a:stretch>
        </p:blipFill>
        <p:spPr>
          <a:xfrm>
            <a:off x="6916420" y="-22013"/>
            <a:ext cx="5275580" cy="3834891"/>
          </a:xfrm>
          <a:prstGeom prst="rect">
            <a:avLst/>
          </a:prstGeom>
        </p:spPr>
      </p:pic>
      <p:pic>
        <p:nvPicPr>
          <p:cNvPr id="9" name="Obrázek 8" descr="Obsah obrázku venku, obloha, budova, Náměstí&#10;&#10;Obsah generovaný pomocí AI může být nesprávný.">
            <a:extLst>
              <a:ext uri="{FF2B5EF4-FFF2-40B4-BE49-F238E27FC236}">
                <a16:creationId xmlns:a16="http://schemas.microsoft.com/office/drawing/2014/main" id="{F9C784F5-C3CA-11EC-C7EC-61786B2ECA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930" y="-22013"/>
            <a:ext cx="3864610" cy="5152813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EA23C397-5310-D7E1-886E-09CE6829BE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030" y="3210609"/>
            <a:ext cx="6573520" cy="364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527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B00716-C666-4864-B29F-178510BCB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Děkuji za pozornost!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CE8CAF0-615A-46C2-82E0-04D61C6232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8281" y="1531638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Kateřina Šmejkalová (studentka FZS UJEP)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ÚŘEDNÍ HODINY pro Referát vědy a ERASMUS+</a:t>
            </a:r>
          </a:p>
          <a:p>
            <a:pPr marL="0" indent="0">
              <a:buNone/>
            </a:pPr>
            <a:r>
              <a:rPr lang="cs-CZ" b="1" dirty="0"/>
              <a:t>STŘEDA – 10:00 – 11:00</a:t>
            </a:r>
          </a:p>
          <a:p>
            <a:pPr marL="0" indent="0">
              <a:buNone/>
            </a:pPr>
            <a:r>
              <a:rPr lang="cs-CZ" b="1" dirty="0"/>
              <a:t>Ing. Helena Kovalová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Studenti jsou povinni si schůzku domluvit předem skrze e-mail – </a:t>
            </a:r>
            <a:r>
              <a:rPr lang="cs-CZ" dirty="0">
                <a:hlinkClick r:id="rId2"/>
              </a:rPr>
              <a:t>helena.kovalova@ujep.cz</a:t>
            </a:r>
            <a:r>
              <a:rPr lang="cs-CZ" dirty="0"/>
              <a:t>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4541E31-7CDE-480A-9612-1A9181A282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589" y="5761581"/>
            <a:ext cx="550319" cy="550319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9BB8A06F-3AA8-4873-8533-3443899F995A}"/>
              </a:ext>
            </a:extLst>
          </p:cNvPr>
          <p:cNvSpPr/>
          <p:nvPr/>
        </p:nvSpPr>
        <p:spPr>
          <a:xfrm>
            <a:off x="6360393" y="5844322"/>
            <a:ext cx="16120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>
                <a:solidFill>
                  <a:srgbClr val="800080"/>
                </a:solidFill>
                <a:latin typeface="Gabriola" panose="04040605051002020D02" pitchFamily="82" charset="0"/>
              </a:rPr>
              <a:t>Erasmus na UJEP</a:t>
            </a:r>
            <a:endParaRPr lang="cs-CZ" sz="2000" dirty="0">
              <a:latin typeface="Gabriola" panose="04040605051002020D02" pitchFamily="82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978A268-60FE-4564-881D-D89923E1B4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542" y="5829781"/>
            <a:ext cx="505624" cy="482119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3E2752FA-1ADF-47CB-927C-24D3D5C87B79}"/>
              </a:ext>
            </a:extLst>
          </p:cNvPr>
          <p:cNvSpPr/>
          <p:nvPr/>
        </p:nvSpPr>
        <p:spPr>
          <a:xfrm>
            <a:off x="9228559" y="5829781"/>
            <a:ext cx="15632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>
                <a:solidFill>
                  <a:srgbClr val="800080"/>
                </a:solidFill>
                <a:latin typeface="Gabriola" panose="04040605051002020D02" pitchFamily="82" charset="0"/>
              </a:rPr>
              <a:t>@erasmus_ujep</a:t>
            </a:r>
            <a:endParaRPr lang="cs-CZ" sz="2000" dirty="0">
              <a:latin typeface="Gabriola" panose="04040605051002020D02" pitchFamily="82" charset="0"/>
            </a:endParaRPr>
          </a:p>
        </p:txBody>
      </p:sp>
      <p:pic>
        <p:nvPicPr>
          <p:cNvPr id="8" name="Picture 3" descr="Z:\Erasmus+_loga_NEW_Instagram\Logo_obecné\erasmus_ujep_logo_colour-cmyk.jpg">
            <a:extLst>
              <a:ext uri="{FF2B5EF4-FFF2-40B4-BE49-F238E27FC236}">
                <a16:creationId xmlns:a16="http://schemas.microsoft.com/office/drawing/2014/main" id="{29BE594C-1C17-4EF7-AC27-63AEFC75FE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559" y="410982"/>
            <a:ext cx="2175322" cy="123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9554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992313" y="1844676"/>
            <a:ext cx="8374062" cy="2879725"/>
          </a:xfrm>
        </p:spPr>
        <p:txBody>
          <a:bodyPr/>
          <a:lstStyle/>
          <a:p>
            <a:pPr algn="l" eaLnBrk="1" hangingPunct="1"/>
            <a:br>
              <a:rPr lang="cs-CZ" altLang="cs-CZ" b="1" dirty="0">
                <a:solidFill>
                  <a:srgbClr val="800080"/>
                </a:solidFill>
              </a:rPr>
            </a:br>
            <a:br>
              <a:rPr lang="cs-CZ" altLang="cs-CZ" b="1" dirty="0">
                <a:solidFill>
                  <a:srgbClr val="800080"/>
                </a:solidFill>
              </a:rPr>
            </a:br>
            <a:endParaRPr lang="cs-CZ" altLang="cs-CZ" b="1" dirty="0">
              <a:solidFill>
                <a:srgbClr val="800080"/>
              </a:solidFill>
            </a:endParaRPr>
          </a:p>
        </p:txBody>
      </p:sp>
      <p:pic>
        <p:nvPicPr>
          <p:cNvPr id="1027" name="Picture 3" descr="Z:\Erasmus+_loga_NEW_Instagram\Logo_obecné\erasmus_ujep_logo_colour-cmy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2178" y="5188341"/>
            <a:ext cx="2175322" cy="123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élník 2"/>
          <p:cNvSpPr/>
          <p:nvPr/>
        </p:nvSpPr>
        <p:spPr>
          <a:xfrm>
            <a:off x="1999209" y="598296"/>
            <a:ext cx="38938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0070C0"/>
                </a:solidFill>
                <a:latin typeface="DejaVu Math TeX Gyre" panose="02000503000000000000" pitchFamily="2" charset="-18"/>
                <a:ea typeface="DejaVu Math TeX Gyre" panose="02000503000000000000" pitchFamily="2" charset="-18"/>
                <a:cs typeface="DejaVu Math TeX Gyre" panose="02000503000000000000" pitchFamily="2" charset="-18"/>
              </a:rPr>
              <a:t>Lákají tě dálky?</a:t>
            </a:r>
            <a:endParaRPr lang="cs-CZ" sz="3200" dirty="0">
              <a:solidFill>
                <a:srgbClr val="0070C0"/>
              </a:solidFill>
              <a:latin typeface="DejaVu Math TeX Gyre" panose="02000503000000000000" pitchFamily="2" charset="-18"/>
              <a:ea typeface="DejaVu Math TeX Gyre" panose="02000503000000000000" pitchFamily="2" charset="-18"/>
              <a:cs typeface="DejaVu Math TeX Gyre" panose="02000503000000000000" pitchFamily="2" charset="-18"/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5381104" y="1280051"/>
            <a:ext cx="51803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0070C0"/>
                </a:solidFill>
                <a:latin typeface="Impact" panose="020B0806030902050204" pitchFamily="34" charset="0"/>
              </a:rPr>
              <a:t>Láká tě ochutnat nová jídla?</a:t>
            </a:r>
            <a:endParaRPr lang="cs-CZ" sz="3200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3699933" y="4176368"/>
            <a:ext cx="79975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5400" b="1" dirty="0">
                <a:solidFill>
                  <a:srgbClr val="0070C0"/>
                </a:solidFill>
                <a:latin typeface="French Script MT" panose="03020402040607040605" pitchFamily="66" charset="0"/>
              </a:rPr>
              <a:t>Chceš mít kamarády z celé Evropy?</a:t>
            </a:r>
            <a:endParaRPr lang="cs-CZ" sz="5400" dirty="0">
              <a:solidFill>
                <a:srgbClr val="0070C0"/>
              </a:solidFill>
              <a:latin typeface="French Script MT" panose="03020402040607040605" pitchFamily="66" charset="0"/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1716770" y="1889013"/>
            <a:ext cx="70458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0070C0"/>
                </a:solidFill>
                <a:latin typeface="Mistral" panose="03090702030407020403" pitchFamily="66" charset="0"/>
              </a:rPr>
              <a:t>Chceš si vyzkoušet život v zahraničí?</a:t>
            </a:r>
            <a:endParaRPr lang="cs-CZ" sz="3200" dirty="0">
              <a:solidFill>
                <a:srgbClr val="0070C0"/>
              </a:solidFill>
              <a:latin typeface="Mistral" panose="03090702030407020403" pitchFamily="66" charset="0"/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4078777" y="2588564"/>
            <a:ext cx="63851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rgbClr val="0070C0"/>
                </a:solidFill>
                <a:latin typeface="Palatino Linotype" panose="02040502050505030304" pitchFamily="18" charset="0"/>
              </a:rPr>
              <a:t>Chceš líp mluvit cizím jazykem?</a:t>
            </a:r>
            <a:endParaRPr lang="cs-CZ" sz="3200" dirty="0">
              <a:solidFill>
                <a:srgbClr val="0070C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22" name="Obdélník 21"/>
          <p:cNvSpPr/>
          <p:nvPr/>
        </p:nvSpPr>
        <p:spPr>
          <a:xfrm>
            <a:off x="1388933" y="3322465"/>
            <a:ext cx="69363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>
                <a:solidFill>
                  <a:srgbClr val="0070C0"/>
                </a:solidFill>
                <a:latin typeface="Wide Latin" panose="020A0A07050505020404" pitchFamily="18" charset="0"/>
              </a:rPr>
              <a:t>Chceš nasbírat zkušenosti i na jiné škole?</a:t>
            </a:r>
            <a:endParaRPr lang="cs-CZ" sz="2400" dirty="0">
              <a:solidFill>
                <a:srgbClr val="0070C0"/>
              </a:solidFill>
              <a:latin typeface="Wide Latin" panose="020A0A07050505020404" pitchFamily="18" charset="0"/>
            </a:endParaRPr>
          </a:p>
        </p:txBody>
      </p:sp>
      <p:sp>
        <p:nvSpPr>
          <p:cNvPr id="23" name="Obdélník 22"/>
          <p:cNvSpPr/>
          <p:nvPr/>
        </p:nvSpPr>
        <p:spPr>
          <a:xfrm>
            <a:off x="1252847" y="5122604"/>
            <a:ext cx="67184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200" b="1" dirty="0">
                <a:solidFill>
                  <a:srgbClr val="0070C0"/>
                </a:solidFill>
                <a:latin typeface="Franklin Gothic Demi Cond" panose="020B0706030402020204" pitchFamily="34" charset="0"/>
              </a:rPr>
              <a:t>Chceš prostě zažít nějaké dobrodrůžo?</a:t>
            </a:r>
            <a:endParaRPr lang="cs-CZ" sz="3200" dirty="0">
              <a:solidFill>
                <a:srgbClr val="0070C0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25" name="Obdélník 24"/>
          <p:cNvSpPr/>
          <p:nvPr/>
        </p:nvSpPr>
        <p:spPr>
          <a:xfrm>
            <a:off x="3607796" y="5805265"/>
            <a:ext cx="46085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dirty="0">
                <a:solidFill>
                  <a:srgbClr val="0070C0"/>
                </a:solidFill>
                <a:latin typeface="Snap ITC" panose="04040A07060A02020202" pitchFamily="82" charset="0"/>
              </a:rPr>
              <a:t>Tak koukej dál!</a:t>
            </a:r>
            <a:endParaRPr lang="cs-CZ" sz="3600" dirty="0">
              <a:solidFill>
                <a:srgbClr val="0070C0"/>
              </a:solidFill>
              <a:latin typeface="Snap ITC" panose="04040A07060A0202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44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E932FC-3D7A-4A79-A55F-9A5B474D7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694333" cy="710142"/>
          </a:xfrm>
        </p:spPr>
        <p:txBody>
          <a:bodyPr>
            <a:normAutofit fontScale="90000"/>
          </a:bodyPr>
          <a:lstStyle/>
          <a:p>
            <a:pPr algn="ctr"/>
            <a:r>
              <a:rPr lang="cs-CZ" sz="5400" b="1" dirty="0">
                <a:solidFill>
                  <a:srgbClr val="0070C0"/>
                </a:solidFill>
              </a:rPr>
              <a:t>Základní informace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8DDFE14-FD29-4C19-83FE-7466841BD9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80" y="1351280"/>
            <a:ext cx="10866120" cy="5222240"/>
          </a:xfrm>
        </p:spPr>
        <p:txBody>
          <a:bodyPr>
            <a:normAutofit fontScale="92500" lnSpcReduction="10000"/>
          </a:bodyPr>
          <a:lstStyle/>
          <a:p>
            <a:r>
              <a:rPr lang="cs-CZ" sz="3600" b="1" dirty="0"/>
              <a:t>Můžeš vyrazit kamkoliv, kde je, nebo kde se uzavře smlouva</a:t>
            </a:r>
          </a:p>
          <a:p>
            <a:pPr lvl="1"/>
            <a:r>
              <a:rPr lang="cs-CZ" sz="3200" dirty="0"/>
              <a:t>Smluv má FZS již přes 45 ve více než 15 zemích po celé Evropě! </a:t>
            </a:r>
          </a:p>
          <a:p>
            <a:pPr lvl="1"/>
            <a:r>
              <a:rPr lang="cs-CZ" sz="3200" dirty="0"/>
              <a:t>Můžeš vycestovat i mimo EU v rámci Mezinárodní mobility.</a:t>
            </a:r>
          </a:p>
          <a:p>
            <a:pPr lvl="1"/>
            <a:r>
              <a:rPr lang="cs-CZ" sz="3200" dirty="0"/>
              <a:t>Celkem až na 12 měsíců v každém studijním cyklu </a:t>
            </a:r>
          </a:p>
          <a:p>
            <a:pPr marL="457200" lvl="1" indent="0">
              <a:buNone/>
            </a:pPr>
            <a:r>
              <a:rPr lang="cs-CZ" sz="3200" dirty="0"/>
              <a:t>   (tj. bakalářském nebo magisterském)!</a:t>
            </a:r>
          </a:p>
          <a:p>
            <a:pPr marL="0" indent="0">
              <a:buNone/>
            </a:pPr>
            <a:endParaRPr lang="cs-CZ" sz="3600" dirty="0"/>
          </a:p>
          <a:p>
            <a:r>
              <a:rPr lang="cs-CZ" sz="3600" b="1" dirty="0"/>
              <a:t>Jaké máš možnosti?</a:t>
            </a:r>
          </a:p>
          <a:p>
            <a:pPr marL="0" indent="0">
              <a:buNone/>
            </a:pPr>
            <a:endParaRPr lang="cs-CZ" sz="3200" dirty="0"/>
          </a:p>
          <a:p>
            <a:pPr lvl="1"/>
            <a:r>
              <a:rPr lang="cs-CZ" sz="3900" dirty="0">
                <a:solidFill>
                  <a:srgbClr val="0070C0"/>
                </a:solidFill>
              </a:rPr>
              <a:t>Studijní stáž </a:t>
            </a:r>
          </a:p>
          <a:p>
            <a:pPr lvl="1"/>
            <a:r>
              <a:rPr lang="cs-CZ" sz="3900" dirty="0">
                <a:solidFill>
                  <a:srgbClr val="0070C0"/>
                </a:solidFill>
              </a:rPr>
              <a:t>Praktická stáž</a:t>
            </a:r>
          </a:p>
          <a:p>
            <a:pPr marL="457200" lvl="1" indent="0">
              <a:buNone/>
            </a:pPr>
            <a:endParaRPr lang="cs-CZ" sz="3200" dirty="0"/>
          </a:p>
          <a:p>
            <a:pPr marL="457200" lvl="1" indent="0">
              <a:buNone/>
            </a:pPr>
            <a:endParaRPr lang="cs-CZ" sz="3200" dirty="0"/>
          </a:p>
          <a:p>
            <a:pPr marL="457200" lvl="1" indent="0">
              <a:buNone/>
            </a:pPr>
            <a:endParaRPr lang="cs-CZ" dirty="0"/>
          </a:p>
        </p:txBody>
      </p:sp>
      <p:pic>
        <p:nvPicPr>
          <p:cNvPr id="5" name="Picture 3" descr="Z:\Erasmus+_loga_NEW_Instagram\Logo_obecné\erasmus_ujep_logo_colour-cmyk.jpg">
            <a:extLst>
              <a:ext uri="{FF2B5EF4-FFF2-40B4-BE49-F238E27FC236}">
                <a16:creationId xmlns:a16="http://schemas.microsoft.com/office/drawing/2014/main" id="{F558FE14-78C8-4D26-9FBA-EF3D77474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638" y="4620111"/>
            <a:ext cx="2778507" cy="157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155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odmínky účasti - Oddělení mezinárodních vztahů a internacionalizace">
            <a:extLst>
              <a:ext uri="{FF2B5EF4-FFF2-40B4-BE49-F238E27FC236}">
                <a16:creationId xmlns:a16="http://schemas.microsoft.com/office/drawing/2014/main" id="{09892518-2A5A-471A-82A0-B5F2845AC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371" y="4399280"/>
            <a:ext cx="3671123" cy="2093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85B50BF-A1F1-480D-87F9-9884CB0E7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Studijní stáž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DB0C761-0459-4936-BAA0-826503DA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1768"/>
            <a:ext cx="10515600" cy="4645195"/>
          </a:xfrm>
        </p:spPr>
        <p:txBody>
          <a:bodyPr/>
          <a:lstStyle/>
          <a:p>
            <a:r>
              <a:rPr lang="cs-CZ" dirty="0"/>
              <a:t>Minimálně 2 měsíce a maximálně 12 měsíců (2 semestry)</a:t>
            </a:r>
          </a:p>
          <a:p>
            <a:r>
              <a:rPr lang="cs-CZ" dirty="0"/>
              <a:t>Lze opakovaně, ale nesmí překročit </a:t>
            </a:r>
            <a:r>
              <a:rPr lang="pl-PL" b="1" dirty="0"/>
              <a:t>12 měsíců</a:t>
            </a:r>
            <a:r>
              <a:rPr lang="pl-PL" dirty="0"/>
              <a:t> v rámci jednoho cyklu studia</a:t>
            </a:r>
          </a:p>
          <a:p>
            <a:r>
              <a:rPr lang="cs-CZ" dirty="0"/>
              <a:t>20 ECTS musíš splnit (15 ECTS v případě práce na závěrečné práci)</a:t>
            </a:r>
          </a:p>
          <a:p>
            <a:r>
              <a:rPr lang="cs-CZ" dirty="0"/>
              <a:t>Mimořádné stipendium 15 000,- Kč po absolvování</a:t>
            </a:r>
          </a:p>
        </p:txBody>
      </p:sp>
      <p:pic>
        <p:nvPicPr>
          <p:cNvPr id="5" name="Picture 3" descr="Z:\Erasmus+_loga_NEW_Instagram\Logo_obecné\erasmus_ujep_logo_colour-cmyk.jpg">
            <a:extLst>
              <a:ext uri="{FF2B5EF4-FFF2-40B4-BE49-F238E27FC236}">
                <a16:creationId xmlns:a16="http://schemas.microsoft.com/office/drawing/2014/main" id="{0BC2D2A5-D65E-4D0F-96E5-A1B8EF472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1508" y="4943116"/>
            <a:ext cx="2175322" cy="123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9619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lat medical design concept set with nursing home reanimation fluorography  rehabilitation descriptions vector illustration Free Vector - Nohat - Free  for designer">
            <a:extLst>
              <a:ext uri="{FF2B5EF4-FFF2-40B4-BE49-F238E27FC236}">
                <a16:creationId xmlns:a16="http://schemas.microsoft.com/office/drawing/2014/main" id="{1B237B06-D5D1-4997-B246-C15EC448A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5589" y="4631267"/>
            <a:ext cx="2423420" cy="2059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D427911E-C5E8-4162-9B42-79EAB6747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Praktická stáž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D6568E4-CBC9-45AC-A7DC-0C74BA166D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Minimálně 2 měsíce a maximálně 12 měsíců</a:t>
            </a:r>
          </a:p>
          <a:p>
            <a:r>
              <a:rPr lang="cs-CZ" dirty="0"/>
              <a:t>Lze opakovaně, ale nesmí překročit </a:t>
            </a:r>
            <a:r>
              <a:rPr lang="pl-PL" b="1" dirty="0"/>
              <a:t>12 měsíců</a:t>
            </a:r>
            <a:r>
              <a:rPr lang="pl-PL" dirty="0"/>
              <a:t> v rámci jednoho cyklu studia; lze absolvovat i v letních měsicích</a:t>
            </a:r>
          </a:p>
          <a:p>
            <a:r>
              <a:rPr lang="pl-PL" dirty="0"/>
              <a:t>Můžete vyjet i jako absolvent (za úrčitých podmínek)</a:t>
            </a:r>
          </a:p>
          <a:p>
            <a:r>
              <a:rPr lang="cs-CZ" dirty="0"/>
              <a:t>Začleněna do tvého studijního plánu</a:t>
            </a:r>
          </a:p>
          <a:p>
            <a:r>
              <a:rPr lang="cs-CZ" b="1" dirty="0"/>
              <a:t>KAMKOLIV V RÁMCI EU (</a:t>
            </a:r>
            <a:r>
              <a:rPr lang="cs-CZ" dirty="0"/>
              <a:t> </a:t>
            </a:r>
            <a:r>
              <a:rPr lang="cs-CZ" b="1" dirty="0"/>
              <a:t>zahraniční podnik či organizace)</a:t>
            </a:r>
          </a:p>
          <a:p>
            <a:r>
              <a:rPr lang="cs-CZ" dirty="0"/>
              <a:t>mimořádné stipendium 15 000,- Kč po absolvování</a:t>
            </a:r>
          </a:p>
          <a:p>
            <a:pPr marL="0" indent="0">
              <a:buNone/>
            </a:pPr>
            <a:endParaRPr lang="cs-CZ" b="1" dirty="0"/>
          </a:p>
        </p:txBody>
      </p:sp>
      <p:pic>
        <p:nvPicPr>
          <p:cNvPr id="5" name="Picture 3" descr="Z:\Erasmus+_loga_NEW_Instagram\Logo_obecné\erasmus_ujep_logo_colour-cmyk.jpg">
            <a:extLst>
              <a:ext uri="{FF2B5EF4-FFF2-40B4-BE49-F238E27FC236}">
                <a16:creationId xmlns:a16="http://schemas.microsoft.com/office/drawing/2014/main" id="{C57E593D-3074-4E00-BFC2-45C99A344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5589" y="365125"/>
            <a:ext cx="2175322" cy="123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334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D07737-905D-4C29-89F2-7C2EADE27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533" y="153176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4800" b="1" dirty="0">
                <a:solidFill>
                  <a:srgbClr val="0070C0"/>
                </a:solidFill>
              </a:rPr>
              <a:t>Jak se dostat do programu?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B757C1D-6001-43F7-80BF-62B8DACE0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14133"/>
            <a:ext cx="10515600" cy="2413000"/>
          </a:xfrm>
        </p:spPr>
        <p:txBody>
          <a:bodyPr>
            <a:normAutofit/>
          </a:bodyPr>
          <a:lstStyle/>
          <a:p>
            <a:endParaRPr lang="cs-CZ" b="1" dirty="0"/>
          </a:p>
          <a:p>
            <a:r>
              <a:rPr lang="cs-CZ" b="1" dirty="0">
                <a:highlight>
                  <a:srgbClr val="FFFF00"/>
                </a:highlight>
              </a:rPr>
              <a:t>Web FZS – záložka Mezinárodní spolupráce – Erasmus+ </a:t>
            </a:r>
            <a:r>
              <a:rPr lang="cs-CZ" b="1" dirty="0"/>
              <a:t>- zde najdeš podrobné informace jak vycestovat, aktuální informace ohledně výběrka a dalších akcí </a:t>
            </a:r>
          </a:p>
        </p:txBody>
      </p:sp>
      <p:pic>
        <p:nvPicPr>
          <p:cNvPr id="7" name="Picture 3" descr="Z:\Erasmus+_loga_NEW_Instagram\Logo_obecné\erasmus_ujep_logo_colour-cmyk.jpg">
            <a:extLst>
              <a:ext uri="{FF2B5EF4-FFF2-40B4-BE49-F238E27FC236}">
                <a16:creationId xmlns:a16="http://schemas.microsoft.com/office/drawing/2014/main" id="{2B12336A-CE25-46CC-9448-AF7B36D16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4856" y="297921"/>
            <a:ext cx="2175322" cy="123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580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0F4109-6095-4344-A477-BC734E860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4055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Výběrové řízení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5F3483E-247C-49CB-8250-E5B84DA701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0" y="2225040"/>
            <a:ext cx="8981516" cy="312589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3200" dirty="0"/>
              <a:t>Tradičně 2x do roka (únor a říjen). </a:t>
            </a:r>
          </a:p>
          <a:p>
            <a:pPr>
              <a:lnSpc>
                <a:spcPct val="100000"/>
              </a:lnSpc>
            </a:pPr>
            <a:r>
              <a:rPr lang="cs-CZ" sz="3200" b="1" dirty="0">
                <a:highlight>
                  <a:srgbClr val="FFFF00"/>
                </a:highlight>
              </a:rPr>
              <a:t>Povinná konzultace u fakultní koordinátorky Erasmus+ Ing. Heleny Kovalové </a:t>
            </a:r>
          </a:p>
          <a:p>
            <a:pPr>
              <a:lnSpc>
                <a:spcPct val="100000"/>
              </a:lnSpc>
            </a:pPr>
            <a:r>
              <a:rPr lang="cs-CZ" sz="3200" dirty="0"/>
              <a:t>Přihláška + motivační dopis</a:t>
            </a:r>
          </a:p>
          <a:p>
            <a:endParaRPr lang="cs-CZ" dirty="0"/>
          </a:p>
        </p:txBody>
      </p:sp>
      <p:pic>
        <p:nvPicPr>
          <p:cNvPr id="6" name="Picture 3" descr="Z:\Erasmus+_loga_NEW_Instagram\Logo_obecné\erasmus_ujep_logo_colour-cmyk.jpg">
            <a:extLst>
              <a:ext uri="{FF2B5EF4-FFF2-40B4-BE49-F238E27FC236}">
                <a16:creationId xmlns:a16="http://schemas.microsoft.com/office/drawing/2014/main" id="{76A639A5-5A62-4165-8428-B33FAD0B8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8066" y="309707"/>
            <a:ext cx="2117378" cy="1200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3342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Z:\Erasmus+_loga_NEW_Instagram\Logo_obecné\erasmus_ujep_logo_colour-cmy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1856" y="172669"/>
            <a:ext cx="2175322" cy="123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/>
          <p:cNvSpPr/>
          <p:nvPr/>
        </p:nvSpPr>
        <p:spPr>
          <a:xfrm>
            <a:off x="923744" y="604183"/>
            <a:ext cx="9032180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cs-CZ" altLang="cs-CZ" sz="44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Kolik na to dostaneš?</a:t>
            </a:r>
            <a:endParaRPr lang="cs-CZ" sz="44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923744" y="1838030"/>
            <a:ext cx="9423400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2800" b="1" dirty="0">
                <a:latin typeface="+mj-lt"/>
                <a:ea typeface="+mj-ea"/>
                <a:cs typeface="+mj-cs"/>
              </a:rPr>
              <a:t>Na studium 540 EUR, 600 EUR nebo 660 EUR na měsíc, podle toho, kam pojedeš </a:t>
            </a:r>
            <a:r>
              <a:rPr lang="cs-CZ" altLang="cs-CZ" sz="2800" b="1" dirty="0">
                <a:latin typeface="+mj-lt"/>
                <a:ea typeface="+mj-ea"/>
                <a:cs typeface="+mj-cs"/>
                <a:sym typeface="Wingdings" panose="05000000000000000000" pitchFamily="2" charset="2"/>
              </a:rPr>
              <a:t>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cs-CZ" altLang="cs-CZ" sz="2800" dirty="0"/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cs-CZ" altLang="cs-CZ" sz="2800" dirty="0"/>
          </a:p>
          <a:p>
            <a:pPr marL="457200" indent="-457200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2800" dirty="0"/>
              <a:t>Na praxi 690 EUR,  750 EUR nebo 810 EUR na měsíc, podle toho, kam pojedeš </a:t>
            </a:r>
            <a:r>
              <a:rPr lang="cs-CZ" altLang="cs-CZ" sz="2800" dirty="0">
                <a:sym typeface="Wingdings" panose="05000000000000000000" pitchFamily="2" charset="2"/>
              </a:rPr>
              <a:t></a:t>
            </a:r>
            <a:endParaRPr lang="cs-CZ" sz="2800" dirty="0"/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cs-CZ" sz="24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467" y="4354133"/>
            <a:ext cx="2971800" cy="2228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9DF301-EA32-456F-9A6B-F901C6D50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Jak se můžeš připravit?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E6FC214-50BA-45A4-AF8F-D466AB534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233" y="2368022"/>
            <a:ext cx="10405533" cy="3617912"/>
          </a:xfrm>
        </p:spPr>
        <p:txBody>
          <a:bodyPr>
            <a:normAutofit/>
          </a:bodyPr>
          <a:lstStyle/>
          <a:p>
            <a:pPr algn="just"/>
            <a:r>
              <a:rPr lang="cs-CZ" dirty="0"/>
              <a:t>Díky intenzivnímu </a:t>
            </a:r>
            <a:r>
              <a:rPr lang="cs-CZ" dirty="0">
                <a:solidFill>
                  <a:srgbClr val="0070C0"/>
                </a:solidFill>
              </a:rPr>
              <a:t>jazykovému kurzu (Aj, </a:t>
            </a:r>
            <a:r>
              <a:rPr lang="cs-CZ" dirty="0" err="1">
                <a:solidFill>
                  <a:srgbClr val="0070C0"/>
                </a:solidFill>
              </a:rPr>
              <a:t>Nj</a:t>
            </a:r>
            <a:r>
              <a:rPr lang="cs-CZ" dirty="0">
                <a:solidFill>
                  <a:srgbClr val="0070C0"/>
                </a:solidFill>
              </a:rPr>
              <a:t>, a </a:t>
            </a:r>
            <a:r>
              <a:rPr lang="cs-CZ" dirty="0" err="1">
                <a:solidFill>
                  <a:srgbClr val="0070C0"/>
                </a:solidFill>
              </a:rPr>
              <a:t>Šj</a:t>
            </a:r>
            <a:r>
              <a:rPr lang="cs-CZ" dirty="0">
                <a:solidFill>
                  <a:srgbClr val="0070C0"/>
                </a:solidFill>
              </a:rPr>
              <a:t>)</a:t>
            </a:r>
            <a:r>
              <a:rPr lang="cs-CZ" dirty="0"/>
              <a:t>, který je pro vyjíždějící studenty zdarma na PF UJEP</a:t>
            </a:r>
          </a:p>
          <a:p>
            <a:pPr algn="just"/>
            <a:r>
              <a:rPr lang="cs-CZ" altLang="cs-CZ" dirty="0"/>
              <a:t>V rámci kurzu na posílení </a:t>
            </a:r>
            <a:r>
              <a:rPr lang="cs-CZ" altLang="cs-CZ" dirty="0" err="1">
                <a:solidFill>
                  <a:srgbClr val="0070C0"/>
                </a:solidFill>
              </a:rPr>
              <a:t>resilience</a:t>
            </a:r>
            <a:r>
              <a:rPr lang="cs-CZ" altLang="cs-CZ" dirty="0">
                <a:solidFill>
                  <a:srgbClr val="0070C0"/>
                </a:solidFill>
              </a:rPr>
              <a:t> a krizové komunikace</a:t>
            </a:r>
            <a:endParaRPr lang="cs-CZ" dirty="0">
              <a:solidFill>
                <a:srgbClr val="0070C0"/>
              </a:solidFill>
            </a:endParaRPr>
          </a:p>
          <a:p>
            <a:pPr algn="just"/>
            <a:r>
              <a:rPr lang="cs-CZ" altLang="cs-CZ" dirty="0"/>
              <a:t>V rámci kurzu </a:t>
            </a:r>
            <a:r>
              <a:rPr lang="cs-CZ" altLang="cs-CZ" dirty="0">
                <a:solidFill>
                  <a:srgbClr val="0070C0"/>
                </a:solidFill>
              </a:rPr>
              <a:t>Erasmus </a:t>
            </a:r>
            <a:r>
              <a:rPr lang="cs-CZ" altLang="cs-CZ" dirty="0" err="1">
                <a:solidFill>
                  <a:srgbClr val="0070C0"/>
                </a:solidFill>
              </a:rPr>
              <a:t>sustainable</a:t>
            </a:r>
            <a:r>
              <a:rPr lang="cs-CZ" altLang="cs-CZ" dirty="0">
                <a:solidFill>
                  <a:srgbClr val="0070C0"/>
                </a:solidFill>
              </a:rPr>
              <a:t> mobility</a:t>
            </a:r>
            <a:endParaRPr lang="cs-CZ" dirty="0">
              <a:solidFill>
                <a:srgbClr val="0070C0"/>
              </a:solidFill>
            </a:endParaRPr>
          </a:p>
          <a:p>
            <a:pPr algn="just"/>
            <a:r>
              <a:rPr lang="cs-CZ" altLang="cs-CZ" dirty="0"/>
              <a:t>Prostřednictvím </a:t>
            </a:r>
            <a:r>
              <a:rPr lang="cs-CZ" altLang="cs-CZ" dirty="0">
                <a:solidFill>
                  <a:srgbClr val="0070C0"/>
                </a:solidFill>
              </a:rPr>
              <a:t>zkušeností </a:t>
            </a:r>
            <a:r>
              <a:rPr lang="cs-CZ" altLang="cs-CZ" dirty="0"/>
              <a:t>těch, kteří si Erasmus už vyzkoušeli a podělili se o ně zprávou v databázi </a:t>
            </a:r>
            <a:r>
              <a:rPr lang="cs-CZ" altLang="cs-CZ" dirty="0">
                <a:solidFill>
                  <a:srgbClr val="0070C0"/>
                </a:solidFill>
              </a:rPr>
              <a:t>Domu zahraniční spolupráce </a:t>
            </a:r>
          </a:p>
          <a:p>
            <a:pPr algn="just"/>
            <a:r>
              <a:rPr lang="cs-CZ" altLang="cs-CZ" dirty="0"/>
              <a:t>V rámci </a:t>
            </a:r>
            <a:r>
              <a:rPr lang="cs-CZ" altLang="cs-CZ" dirty="0">
                <a:solidFill>
                  <a:srgbClr val="0070C0"/>
                </a:solidFill>
              </a:rPr>
              <a:t>akcí </a:t>
            </a:r>
            <a:r>
              <a:rPr lang="cs-CZ" altLang="cs-CZ" dirty="0"/>
              <a:t>pro zájemce o výjezdy (např. </a:t>
            </a:r>
            <a:r>
              <a:rPr lang="cs-CZ" altLang="cs-CZ" b="1" dirty="0">
                <a:solidFill>
                  <a:srgbClr val="FF0000"/>
                </a:solidFill>
              </a:rPr>
              <a:t>Snídaně s Erasmem </a:t>
            </a:r>
            <a:r>
              <a:rPr lang="cs-CZ" altLang="cs-CZ" b="1" dirty="0">
                <a:sym typeface="Wingdings" panose="05000000000000000000" pitchFamily="2" charset="2"/>
              </a:rPr>
              <a:t></a:t>
            </a:r>
            <a:r>
              <a:rPr lang="cs-CZ" altLang="cs-CZ" dirty="0"/>
              <a:t>)</a:t>
            </a:r>
          </a:p>
          <a:p>
            <a:endParaRPr lang="cs-CZ" dirty="0"/>
          </a:p>
        </p:txBody>
      </p:sp>
      <p:pic>
        <p:nvPicPr>
          <p:cNvPr id="4" name="Picture 3" descr="Z:\Erasmus+_loga_NEW_Instagram\Logo_obecné\erasmus_ujep_logo_colour-cmyk.jpg">
            <a:extLst>
              <a:ext uri="{FF2B5EF4-FFF2-40B4-BE49-F238E27FC236}">
                <a16:creationId xmlns:a16="http://schemas.microsoft.com/office/drawing/2014/main" id="{7649F755-9864-4DF2-9E4C-790B1DC83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2781" y="365125"/>
            <a:ext cx="2175322" cy="123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143285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4870</TotalTime>
  <Words>454</Words>
  <Application>Microsoft Office PowerPoint</Application>
  <PresentationFormat>Širokoúhlá obrazovka</PresentationFormat>
  <Paragraphs>64</Paragraphs>
  <Slides>11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13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25" baseType="lpstr">
      <vt:lpstr>Arial</vt:lpstr>
      <vt:lpstr>Calibri</vt:lpstr>
      <vt:lpstr>Calibri Light</vt:lpstr>
      <vt:lpstr>DejaVu Math TeX Gyre</vt:lpstr>
      <vt:lpstr>Franklin Gothic Demi Cond</vt:lpstr>
      <vt:lpstr>French Script MT</vt:lpstr>
      <vt:lpstr>Gabriola</vt:lpstr>
      <vt:lpstr>Impact</vt:lpstr>
      <vt:lpstr>Mistral</vt:lpstr>
      <vt:lpstr>Palatino Linotype</vt:lpstr>
      <vt:lpstr>Snap ITC</vt:lpstr>
      <vt:lpstr>Wide Latin</vt:lpstr>
      <vt:lpstr>Wingdings</vt:lpstr>
      <vt:lpstr>Motiv Office</vt:lpstr>
      <vt:lpstr>Prezentace aplikace PowerPoint</vt:lpstr>
      <vt:lpstr>  </vt:lpstr>
      <vt:lpstr>Základní informace</vt:lpstr>
      <vt:lpstr>Studijní stáž</vt:lpstr>
      <vt:lpstr>Praktická stáž</vt:lpstr>
      <vt:lpstr>Jak se dostat do programu?</vt:lpstr>
      <vt:lpstr>Výběrové řízení </vt:lpstr>
      <vt:lpstr>Prezentace aplikace PowerPoint</vt:lpstr>
      <vt:lpstr>Jak se můžeš připravit?</vt:lpstr>
      <vt:lpstr>Praxe 2024</vt:lpstr>
      <vt:lpstr>Děkuji za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Erasmus+ program</dc:title>
  <dc:creator>reisovam</dc:creator>
  <cp:lastModifiedBy>Kacka Smejkalova</cp:lastModifiedBy>
  <cp:revision>81</cp:revision>
  <dcterms:created xsi:type="dcterms:W3CDTF">2022-02-11T10:27:41Z</dcterms:created>
  <dcterms:modified xsi:type="dcterms:W3CDTF">2025-09-25T19:20:33Z</dcterms:modified>
</cp:coreProperties>
</file>