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42" r:id="rId3"/>
    <p:sldId id="257" r:id="rId4"/>
    <p:sldId id="258" r:id="rId5"/>
    <p:sldId id="259" r:id="rId6"/>
    <p:sldId id="260" r:id="rId7"/>
    <p:sldId id="298" r:id="rId8"/>
    <p:sldId id="262" r:id="rId9"/>
    <p:sldId id="343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D779C-BD23-4126-B796-D7E518054E7A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9F851-7886-4518-B06C-D7FCA94150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5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23BAC1-436F-4662-A746-FD62B848DB26}" type="slidenum">
              <a:rPr lang="ru-RU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ru-RU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4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4993F-F47A-4C17-BB4F-BB43950C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2C060C-9145-4786-B653-C98A29ED5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F59EE8-0A57-46E4-A878-168EF953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47A932-731E-4A5A-B56A-50FEDA8C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E2C21E-D6DA-4AB5-9E2D-4350C4E12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63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67235-8739-497F-813C-641F293BE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9EF8FFB-2E7F-45E7-A697-8EFB5739C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FF7AC5-65A4-436F-975F-BA430E43A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FCF997-CB85-4A44-9D4B-9949F184B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298648-5655-4FBC-81AB-0578FC5C9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47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2EEB60D-63A8-4A92-8145-9014D6E44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AD0F43-E10A-4323-A5EF-372062B10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807D20-6565-4B9A-8A61-9F675EA92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CBA20D-7238-4658-AA10-6208726D2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FEB835-830A-4BE9-AD6A-FD545FCB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314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ru-RU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3F2786-87E9-4395-BE45-93D607641FA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6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70909-1B35-48EE-AFB7-93CF836B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25414B-A33D-4FB1-BD47-3A6445156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0C68F9-B403-4CDE-BAD4-FBE8947FC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CA2F69-6E55-413F-B401-51032D8D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DD5BE8-C8AB-492F-AD9A-8B6D0E33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02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FB9EC-5E50-4E87-AD14-01ABF2A6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CB7D34-3D19-4F01-9202-DB831D867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8B9F7D-C2EC-4CA5-A5A0-8108BDA2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EF1B95-D463-4757-A9B5-782335CC5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683C31-A03C-4DBA-A2E6-D0EB243F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80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33C47-FE30-4A25-9948-A860E7382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973901-0212-4C21-AD14-582E419D1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1C49BCB-2D1C-4F74-8B7E-1F368230E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A175BC-23C3-4B1E-AF11-33B8BFCA3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B47534-4278-437B-A2A7-CA8DDAEF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BAD434-57BC-4361-A678-58452661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3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6EF39-09BC-4BE9-AC71-A64CD9B8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E221FA-A813-42E8-9D43-4B1805A49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6B32A76-4A86-4E00-93D4-031060EE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E5FA238-392F-4655-9DFE-D3A80B239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5CD026C-D59E-4185-ABBD-EF938200C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3AB5D9-C280-49BE-80F4-DAF96E980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B5F2C6-7F09-42B2-AC9D-2D34666E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23C3883-E617-4308-AA42-66CFA421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9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43AC5-0E60-4DC9-BC13-2884A569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B578A21-A059-4D48-B796-BD7259DE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3B5E12-EF7F-4CAB-ACA1-2DFD86B8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FD09F5-CBAE-45F1-BB58-12B04828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39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A38F0D5-9E64-4F8C-AFA0-600EB2F6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41F342D-E875-4F7B-9013-F0F1CE7D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606B89-C755-400D-8B18-4CD686C1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55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DAE16F-F98D-4991-BDFC-C79B1F16F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F47083-D48A-461A-85DD-E1F430D3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A185B36-266C-4C6D-AAD2-A20CA18F6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10B7E4-03E2-49D1-BDF3-81470B92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6966C4-5999-4E55-92F9-0DF061FA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217D04-0A52-4E91-A155-00C175C1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7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BD009-0537-4A96-BE39-8BB3AF020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44CFC26-017F-4922-867F-D60CB68145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E04EF4-FAC1-40FB-ABDB-EF45A7631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5F5B7-843B-4097-9512-558E1D34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A97063-0A18-41C9-AABE-239678F3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10D8A7-0D68-4A30-9774-431FDBD4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65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3E1B74-98A0-4581-8678-9865B75B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C59BA4-3389-4ADE-AE28-BA0FE67B6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154F66-F6BE-4424-A09D-11C70A64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4C324-3EB6-424A-AB8A-0AB975257B57}" type="datetimeFigureOut">
              <a:rPr lang="cs-CZ" smtClean="0"/>
              <a:t>17.02.2025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133E4-E3CD-43A6-ABE0-402EF2FCA3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404B60-EC33-4395-94DB-27959A0AC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9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helena.kovalova@ujep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fzs.ujep.c/" TargetMode="External"/><Relationship Id="rId7" Type="http://schemas.openxmlformats.org/officeDocument/2006/relationships/hyperlink" Target="https://erasmusintern.org/" TargetMode="External"/><Relationship Id="rId2" Type="http://schemas.openxmlformats.org/officeDocument/2006/relationships/hyperlink" Target="https://fzs.ujep.cz/cs/cat/aktuality-erasm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rasmus-databaze.naep.cz/modules/erasmus/" TargetMode="External"/><Relationship Id="rId5" Type="http://schemas.openxmlformats.org/officeDocument/2006/relationships/hyperlink" Target="https://erasmus.ujep.cz/" TargetMode="External"/><Relationship Id="rId4" Type="http://schemas.openxmlformats.org/officeDocument/2006/relationships/hyperlink" Target="https://fzs.ujep.cz/cs/seznam-partnerskych-univerzi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E6591-7D8C-4BA8-9B9B-D60E8AC9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0175"/>
            <a:ext cx="9144000" cy="968099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Ing. Helena Kovalová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CFD3FD6-B5B6-4FED-9FCC-B2977017C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49407"/>
            <a:ext cx="9144000" cy="1655762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Děkanát FZS, kan. č. 4.04.</a:t>
            </a:r>
          </a:p>
        </p:txBody>
      </p:sp>
      <p:pic>
        <p:nvPicPr>
          <p:cNvPr id="1026" name="Picture 2" descr="Erasmus+ školení zaměstnanců | Fakulta sociálních věd UK">
            <a:extLst>
              <a:ext uri="{FF2B5EF4-FFF2-40B4-BE49-F238E27FC236}">
                <a16:creationId xmlns:a16="http://schemas.microsoft.com/office/drawing/2014/main" id="{25EB68CD-EB5F-4A82-8ACE-264711E2D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1923"/>
            <a:ext cx="12192000" cy="405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1">
            <a:extLst>
              <a:ext uri="{FF2B5EF4-FFF2-40B4-BE49-F238E27FC236}">
                <a16:creationId xmlns:a16="http://schemas.microsoft.com/office/drawing/2014/main" id="{D33E5C29-9DC6-48B3-B055-4B520F7F3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29650"/>
            <a:ext cx="1574666" cy="45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1 UJEP">
            <a:extLst>
              <a:ext uri="{FF2B5EF4-FFF2-40B4-BE49-F238E27FC236}">
                <a16:creationId xmlns:a16="http://schemas.microsoft.com/office/drawing/2014/main" id="{1FCBE434-FD03-40C2-8238-EE7ECB86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49842" y="329650"/>
            <a:ext cx="1990193" cy="649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76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00716-C666-4864-B29F-178510BC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E8CAF0-615A-46C2-82E0-04D61C623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Ing. Helena Kovalová</a:t>
            </a:r>
          </a:p>
          <a:p>
            <a:pPr marL="0" indent="0">
              <a:buNone/>
            </a:pPr>
            <a:r>
              <a:rPr lang="cs-CZ" dirty="0"/>
              <a:t>Kancelář 4.04.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ÚŘEDNÍ HODINY pro Referát vědy a ERASMUS+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STŘEDA – 10:00 – 11:00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Studenti jsou povinni si schůzku domluvit předem skrze e-mail – </a:t>
            </a:r>
            <a:r>
              <a:rPr lang="cs-CZ" dirty="0">
                <a:hlinkClick r:id="rId2"/>
              </a:rPr>
              <a:t>helena.kovalova@ujep.cz</a:t>
            </a: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541E31-7CDE-480A-9612-1A9181A282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589" y="5761581"/>
            <a:ext cx="550319" cy="55031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BB8A06F-3AA8-4873-8533-3443899F995A}"/>
              </a:ext>
            </a:extLst>
          </p:cNvPr>
          <p:cNvSpPr/>
          <p:nvPr/>
        </p:nvSpPr>
        <p:spPr>
          <a:xfrm>
            <a:off x="6360393" y="5844322"/>
            <a:ext cx="161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800080"/>
                </a:solidFill>
                <a:latin typeface="Gabriola" panose="04040605051002020D02" pitchFamily="82" charset="0"/>
              </a:rPr>
              <a:t>Erasmus na UJEP</a:t>
            </a:r>
            <a:endParaRPr lang="cs-CZ" sz="2000" dirty="0">
              <a:latin typeface="Gabriola" panose="04040605051002020D02" pitchFamily="8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78A268-60FE-4564-881D-D89923E1B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542" y="5829781"/>
            <a:ext cx="505624" cy="482119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E2752FA-1ADF-47CB-927C-24D3D5C87B79}"/>
              </a:ext>
            </a:extLst>
          </p:cNvPr>
          <p:cNvSpPr/>
          <p:nvPr/>
        </p:nvSpPr>
        <p:spPr>
          <a:xfrm>
            <a:off x="9228559" y="5829781"/>
            <a:ext cx="1563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800080"/>
                </a:solidFill>
                <a:latin typeface="Gabriola" panose="04040605051002020D02" pitchFamily="82" charset="0"/>
              </a:rPr>
              <a:t>@erasmus_ujep</a:t>
            </a:r>
            <a:endParaRPr lang="cs-CZ" sz="2000" dirty="0">
              <a:latin typeface="Gabriola" panose="04040605051002020D02" pitchFamily="82" charset="0"/>
            </a:endParaRPr>
          </a:p>
        </p:txBody>
      </p:sp>
      <p:pic>
        <p:nvPicPr>
          <p:cNvPr id="8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29BE594C-1C17-4EF7-AC27-63AEFC75F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59" y="410982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554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844676"/>
            <a:ext cx="8374062" cy="2879725"/>
          </a:xfrm>
        </p:spPr>
        <p:txBody>
          <a:bodyPr/>
          <a:lstStyle/>
          <a:p>
            <a:pPr algn="l" eaLnBrk="1" hangingPunct="1"/>
            <a:br>
              <a:rPr lang="cs-CZ" altLang="cs-CZ" b="1" dirty="0">
                <a:solidFill>
                  <a:srgbClr val="800080"/>
                </a:solidFill>
              </a:rPr>
            </a:br>
            <a:br>
              <a:rPr lang="cs-CZ" altLang="cs-CZ" b="1" dirty="0">
                <a:solidFill>
                  <a:srgbClr val="800080"/>
                </a:solidFill>
              </a:rPr>
            </a:br>
            <a:endParaRPr lang="cs-CZ" altLang="cs-CZ" b="1" dirty="0">
              <a:solidFill>
                <a:srgbClr val="800080"/>
              </a:solidFill>
            </a:endParaRPr>
          </a:p>
        </p:txBody>
      </p:sp>
      <p:pic>
        <p:nvPicPr>
          <p:cNvPr id="1027" name="Picture 3" descr="Z:\Erasmus+_loga_NEW_Instagram\Logo_obecné\erasmus_ujep_logo_colour-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178" y="518834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999209" y="598296"/>
            <a:ext cx="3893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DejaVu Math TeX Gyre" panose="02000503000000000000" pitchFamily="2" charset="-18"/>
                <a:ea typeface="DejaVu Math TeX Gyre" panose="02000503000000000000" pitchFamily="2" charset="-18"/>
                <a:cs typeface="DejaVu Math TeX Gyre" panose="02000503000000000000" pitchFamily="2" charset="-18"/>
              </a:rPr>
              <a:t>Lákají tě dálky?</a:t>
            </a:r>
            <a:endParaRPr lang="cs-CZ" sz="3200" dirty="0">
              <a:solidFill>
                <a:srgbClr val="0070C0"/>
              </a:solidFill>
              <a:latin typeface="DejaVu Math TeX Gyre" panose="02000503000000000000" pitchFamily="2" charset="-18"/>
              <a:ea typeface="DejaVu Math TeX Gyre" panose="02000503000000000000" pitchFamily="2" charset="-18"/>
              <a:cs typeface="DejaVu Math TeX Gyre" panose="02000503000000000000" pitchFamily="2" charset="-18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5381104" y="1280051"/>
            <a:ext cx="5180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Impact" panose="020B0806030902050204" pitchFamily="34" charset="0"/>
              </a:rPr>
              <a:t>Láká tě ochutnat nová jídla?</a:t>
            </a:r>
            <a:endParaRPr lang="cs-CZ" sz="3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6023993" y="4176368"/>
            <a:ext cx="5673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French Script MT" panose="03020402040607040605" pitchFamily="66" charset="0"/>
              </a:rPr>
              <a:t>Chceš mít kamarády z celé Evropy?</a:t>
            </a:r>
            <a:endParaRPr lang="cs-CZ" sz="3200" dirty="0">
              <a:solidFill>
                <a:srgbClr val="0070C0"/>
              </a:solidFill>
              <a:latin typeface="French Script MT" panose="03020402040607040605" pitchFamily="66" charset="0"/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1716770" y="1889013"/>
            <a:ext cx="70458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Mistral" panose="03090702030407020403" pitchFamily="66" charset="0"/>
              </a:rPr>
              <a:t>Chceš si vyzkoušet život v zahraničí?</a:t>
            </a:r>
            <a:endParaRPr lang="cs-CZ" sz="3200" dirty="0">
              <a:solidFill>
                <a:srgbClr val="0070C0"/>
              </a:solidFill>
              <a:latin typeface="Mistral" panose="03090702030407020403" pitchFamily="66" charset="0"/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4078777" y="2588564"/>
            <a:ext cx="6385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Chceš líp mluvit cizím jazykem?</a:t>
            </a:r>
            <a:endParaRPr lang="cs-CZ" sz="3200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1716771" y="3573017"/>
            <a:ext cx="6936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0070C0"/>
                </a:solidFill>
                <a:latin typeface="Wide Latin" panose="020A0A07050505020404" pitchFamily="18" charset="0"/>
              </a:rPr>
              <a:t>Chceš nasbírat zkušenosti i na jiné škole?</a:t>
            </a:r>
            <a:endParaRPr lang="cs-CZ" sz="2400" dirty="0">
              <a:solidFill>
                <a:srgbClr val="0070C0"/>
              </a:solidFill>
              <a:latin typeface="Wide Latin" panose="020A0A07050505020404" pitchFamily="18" charset="0"/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1497860" y="4928077"/>
            <a:ext cx="67184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Chceš prostě zažít nějaké dobrodrůžo?</a:t>
            </a:r>
            <a:endParaRPr lang="cs-CZ" sz="3200" dirty="0">
              <a:solidFill>
                <a:srgbClr val="0070C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3607796" y="5805265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>
                <a:solidFill>
                  <a:srgbClr val="0070C0"/>
                </a:solidFill>
                <a:latin typeface="Snap ITC" panose="04040A07060A02020202" pitchFamily="82" charset="0"/>
              </a:rPr>
              <a:t>Tak koukej dál!</a:t>
            </a:r>
            <a:endParaRPr lang="cs-CZ" sz="3600" dirty="0">
              <a:solidFill>
                <a:srgbClr val="0070C0"/>
              </a:solidFill>
              <a:latin typeface="Snap ITC" panose="04040A0706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932FC-3D7A-4A79-A55F-9A5B474D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694333" cy="71014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</a:rPr>
              <a:t>Základní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DDFE14-FD29-4C19-83FE-7466841BD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0800"/>
            <a:ext cx="10515600" cy="5271030"/>
          </a:xfrm>
        </p:spPr>
        <p:txBody>
          <a:bodyPr>
            <a:normAutofit fontScale="85000" lnSpcReduction="20000"/>
          </a:bodyPr>
          <a:lstStyle/>
          <a:p>
            <a:r>
              <a:rPr lang="cs-CZ" sz="3600" b="1" dirty="0"/>
              <a:t>Můžeš vyrazit kamkoliv, kde má FZS smlouvu…</a:t>
            </a:r>
          </a:p>
          <a:p>
            <a:pPr lvl="1"/>
            <a:r>
              <a:rPr lang="cs-CZ" sz="3200" dirty="0"/>
              <a:t>Celkem jich FZS přes 45 ve více než 15 zemích po celé Evropě! Můžeš vycestovat i mimo EU v rámci Mezinárodní mobility.</a:t>
            </a:r>
          </a:p>
          <a:p>
            <a:pPr marL="0" indent="0">
              <a:buNone/>
            </a:pPr>
            <a:endParaRPr lang="cs-CZ" sz="3600" dirty="0"/>
          </a:p>
          <a:p>
            <a:r>
              <a:rPr lang="cs-CZ" sz="3600" b="1" dirty="0"/>
              <a:t>Jaké máš možnosti?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/>
              <a:t>Vyrazit celkem až na 12 měsíců (2 semestry)!</a:t>
            </a:r>
          </a:p>
          <a:p>
            <a:pPr marL="457200" lvl="1" indent="0">
              <a:buNone/>
            </a:pPr>
            <a:endParaRPr lang="cs-CZ" sz="3200" dirty="0"/>
          </a:p>
          <a:p>
            <a:pPr lvl="1"/>
            <a:r>
              <a:rPr lang="cs-CZ" sz="3200" dirty="0">
                <a:solidFill>
                  <a:srgbClr val="0070C0"/>
                </a:solidFill>
              </a:rPr>
              <a:t>Studijní stáž </a:t>
            </a:r>
          </a:p>
          <a:p>
            <a:pPr lvl="1"/>
            <a:r>
              <a:rPr lang="cs-CZ" sz="3200" dirty="0">
                <a:solidFill>
                  <a:srgbClr val="0070C0"/>
                </a:solidFill>
              </a:rPr>
              <a:t>Praktická stáž</a:t>
            </a:r>
          </a:p>
          <a:p>
            <a:pPr marL="457200" lvl="1" indent="0">
              <a:buNone/>
            </a:pPr>
            <a:endParaRPr lang="cs-CZ" sz="3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3200" dirty="0"/>
              <a:t>A v každém studijním cyklu!</a:t>
            </a:r>
          </a:p>
          <a:p>
            <a:pPr marL="457200" lvl="1" indent="0">
              <a:buNone/>
            </a:pPr>
            <a:endParaRPr lang="cs-CZ" sz="3200" dirty="0"/>
          </a:p>
          <a:p>
            <a:r>
              <a:rPr lang="cs-CZ" sz="3600" b="1" dirty="0"/>
              <a:t>Jak se dostat do programu?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F558FE14-78C8-4D26-9FBA-EF3D77474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292" y="4398283"/>
            <a:ext cx="2778507" cy="157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155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07737-905D-4C29-89F2-7C2EADE27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>
                <a:solidFill>
                  <a:srgbClr val="0070C0"/>
                </a:solidFill>
              </a:rPr>
              <a:t>Důležité odkazy: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757C1D-6001-43F7-80BF-62B8DACE0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hlinkClick r:id="rId2"/>
              </a:rPr>
              <a:t>https://fzs.ujep.cz/cs/cat/aktuality-erasmus</a:t>
            </a:r>
            <a:r>
              <a:rPr lang="cs-CZ" b="1" dirty="0"/>
              <a:t> - informace ohledně VŘ a dalších akci </a:t>
            </a:r>
          </a:p>
          <a:p>
            <a:r>
              <a:rPr lang="cs-CZ" b="1" dirty="0">
                <a:hlinkClick r:id="rId3"/>
              </a:rPr>
              <a:t>https://fzs.ujep.c</a:t>
            </a:r>
            <a:r>
              <a:rPr lang="cs-CZ" b="1" dirty="0">
                <a:hlinkClick r:id="rId4"/>
              </a:rPr>
              <a:t>z/cs/seznam-partnerskych-univerzit</a:t>
            </a:r>
            <a:r>
              <a:rPr lang="cs-CZ" b="1" dirty="0"/>
              <a:t> - seznám partnerských univerzit dle SP</a:t>
            </a:r>
          </a:p>
          <a:p>
            <a:r>
              <a:rPr lang="cs-CZ" b="1" dirty="0">
                <a:hlinkClick r:id="rId5"/>
              </a:rPr>
              <a:t>https://erasmus.ujep.cz/</a:t>
            </a:r>
            <a:r>
              <a:rPr lang="cs-CZ" b="1" dirty="0"/>
              <a:t> - seznám partnerských univerzit vč. odkazů na web instituce a další kontaktní informace</a:t>
            </a:r>
          </a:p>
          <a:p>
            <a:r>
              <a:rPr lang="cs-CZ" b="1" dirty="0">
                <a:hlinkClick r:id="rId6"/>
              </a:rPr>
              <a:t>https://erasmus-databaze.naep.cz/modules/erasmus/</a:t>
            </a:r>
            <a:r>
              <a:rPr lang="cs-CZ" b="1" dirty="0"/>
              <a:t> - zkušeností studentů</a:t>
            </a:r>
          </a:p>
          <a:p>
            <a:r>
              <a:rPr lang="cs-CZ" b="1" dirty="0">
                <a:hlinkClick r:id="rId7"/>
              </a:rPr>
              <a:t>https://erasmusintern.org/</a:t>
            </a:r>
            <a:r>
              <a:rPr lang="cs-CZ" b="1" dirty="0"/>
              <a:t> - nabídka aktuálních praktických stáži </a:t>
            </a:r>
          </a:p>
        </p:txBody>
      </p:sp>
      <p:pic>
        <p:nvPicPr>
          <p:cNvPr id="7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2B12336A-CE25-46CC-9448-AF7B36D1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323" y="29792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580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odmínky účasti - Oddělení mezinárodních vztahů a internacionalizace">
            <a:extLst>
              <a:ext uri="{FF2B5EF4-FFF2-40B4-BE49-F238E27FC236}">
                <a16:creationId xmlns:a16="http://schemas.microsoft.com/office/drawing/2014/main" id="{09892518-2A5A-471A-82A0-B5F2845AC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52" y="5133249"/>
            <a:ext cx="3199748" cy="182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85B50BF-A1F1-480D-87F9-9884CB0E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Studijní stáž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B0C761-0459-4936-BAA0-826503DA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768"/>
            <a:ext cx="10515600" cy="4645195"/>
          </a:xfrm>
        </p:spPr>
        <p:txBody>
          <a:bodyPr/>
          <a:lstStyle/>
          <a:p>
            <a:r>
              <a:rPr lang="cs-CZ" dirty="0"/>
              <a:t>minimálně 2 měsíce a maximálně 12 měsíců</a:t>
            </a:r>
          </a:p>
          <a:p>
            <a:r>
              <a:rPr lang="cs-CZ" dirty="0"/>
              <a:t>lze opakovaně, ale nesmí překročit </a:t>
            </a:r>
            <a:r>
              <a:rPr lang="pl-PL" b="1" dirty="0"/>
              <a:t>12 měsíců</a:t>
            </a:r>
            <a:r>
              <a:rPr lang="pl-PL" dirty="0"/>
              <a:t> v rámci jednoho cyklu studia</a:t>
            </a:r>
          </a:p>
          <a:p>
            <a:r>
              <a:rPr lang="cs-CZ" dirty="0"/>
              <a:t>podmínka meziinstitucionální smlouvy (IIA – Inter </a:t>
            </a:r>
            <a:r>
              <a:rPr lang="cs-CZ" dirty="0" err="1"/>
              <a:t>Institutional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)</a:t>
            </a:r>
          </a:p>
          <a:p>
            <a:r>
              <a:rPr lang="cs-CZ" dirty="0"/>
              <a:t>LA (</a:t>
            </a: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) – STAG</a:t>
            </a:r>
          </a:p>
          <a:p>
            <a:r>
              <a:rPr lang="cs-CZ" dirty="0"/>
              <a:t>20 ECTS (15 ECTS v případě práce na závěrečné práci)</a:t>
            </a:r>
          </a:p>
          <a:p>
            <a:r>
              <a:rPr lang="cs-CZ" dirty="0"/>
              <a:t>mimořádné stipendium 15 000,- Kč po absolvování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0BC2D2A5-D65E-4D0F-96E5-A1B8EF472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323" y="29792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19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lat medical design concept set with nursing home reanimation fluorography  rehabilitation descriptions vector illustration Free Vector - Nohat - Free  for designer">
            <a:extLst>
              <a:ext uri="{FF2B5EF4-FFF2-40B4-BE49-F238E27FC236}">
                <a16:creationId xmlns:a16="http://schemas.microsoft.com/office/drawing/2014/main" id="{1B237B06-D5D1-4997-B246-C15EC448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589" y="4631267"/>
            <a:ext cx="2423420" cy="205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427911E-C5E8-4162-9B42-79EAB6747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Praktická stáž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6568E4-CBC9-45AC-A7DC-0C74BA166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minimálně 2 měsíce a maximálně 12 měsíců</a:t>
            </a:r>
          </a:p>
          <a:p>
            <a:r>
              <a:rPr lang="cs-CZ" dirty="0"/>
              <a:t>lze opakovaně, ale nesmí překročit </a:t>
            </a:r>
            <a:r>
              <a:rPr lang="pl-PL" b="1" dirty="0"/>
              <a:t>12 měsíců</a:t>
            </a:r>
            <a:r>
              <a:rPr lang="pl-PL" dirty="0"/>
              <a:t> v rámci jednoho cyklu studia; lze absolvovat i v letních měsicích</a:t>
            </a:r>
          </a:p>
          <a:p>
            <a:r>
              <a:rPr lang="pl-PL" dirty="0"/>
              <a:t>můžete vyjet i jako absolvent (za úrčitých podmínek)</a:t>
            </a:r>
          </a:p>
          <a:p>
            <a:r>
              <a:rPr lang="cs-CZ" dirty="0"/>
              <a:t>začleněna do vašeho studijního plánu</a:t>
            </a:r>
          </a:p>
          <a:p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endParaRPr lang="cs-CZ" dirty="0"/>
          </a:p>
          <a:p>
            <a:r>
              <a:rPr lang="cs-CZ" dirty="0"/>
              <a:t>není podmíněno meziinstitucionální smlouvou</a:t>
            </a:r>
          </a:p>
          <a:p>
            <a:pPr marL="0" indent="0">
              <a:buNone/>
            </a:pPr>
            <a:r>
              <a:rPr lang="cs-CZ" dirty="0"/>
              <a:t>= </a:t>
            </a:r>
            <a:r>
              <a:rPr lang="cs-CZ" b="1" dirty="0"/>
              <a:t>KAMKOLIV V RÁMCI EU (</a:t>
            </a:r>
            <a:r>
              <a:rPr lang="cs-CZ" dirty="0"/>
              <a:t> </a:t>
            </a:r>
            <a:r>
              <a:rPr lang="cs-CZ" b="1" dirty="0"/>
              <a:t>zahraniční podnik či organizace)</a:t>
            </a:r>
          </a:p>
          <a:p>
            <a:r>
              <a:rPr lang="cs-CZ" dirty="0"/>
              <a:t>mimořádné stipendium 15 000,- Kč po absolvování</a:t>
            </a:r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C57E593D-3074-4E00-BFC2-45C99A344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589" y="365125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334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Z:\Erasmus+_loga_NEW_Instagram\Logo_obecné\erasmus_ujep_logo_colour-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856" y="172669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923744" y="604183"/>
            <a:ext cx="903218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Kolik na to dostaneš?</a:t>
            </a:r>
            <a:endParaRPr lang="cs-CZ" sz="44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923744" y="1838030"/>
            <a:ext cx="942340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2800" b="1" dirty="0">
                <a:latin typeface="+mj-lt"/>
                <a:ea typeface="+mj-ea"/>
                <a:cs typeface="+mj-cs"/>
              </a:rPr>
              <a:t>Na studium 540 EUR, 600 EUR nebo 660 EUR na měsíc, podle toho, kam pojedeš </a:t>
            </a:r>
            <a:r>
              <a:rPr lang="cs-CZ" altLang="cs-CZ" sz="2800" b="1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altLang="cs-CZ" sz="2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altLang="cs-CZ" sz="2800" dirty="0"/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2800" dirty="0"/>
              <a:t>Na praxi 690 EUR,  750 EUR nebo 810 EUR na měsíc, podle toho, kam pojedeš </a:t>
            </a:r>
            <a:r>
              <a:rPr lang="cs-CZ" altLang="cs-CZ" sz="2800" dirty="0">
                <a:sym typeface="Wingdings" panose="05000000000000000000" pitchFamily="2" charset="2"/>
              </a:rPr>
              <a:t></a:t>
            </a:r>
            <a:endParaRPr lang="cs-CZ" sz="2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sz="2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467" y="4354133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F4109-6095-4344-A477-BC734E86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7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Výběrové řízení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F3483E-247C-49CB-8250-E5B84DA70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191" y="1390650"/>
            <a:ext cx="8074676" cy="510222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dirty="0"/>
              <a:t>Tradičně 2x do roka (únor/říjen). </a:t>
            </a:r>
          </a:p>
          <a:p>
            <a:pPr>
              <a:lnSpc>
                <a:spcPct val="100000"/>
              </a:lnSpc>
            </a:pPr>
            <a:r>
              <a:rPr lang="cs-CZ" b="1" dirty="0">
                <a:solidFill>
                  <a:srgbClr val="FF0000"/>
                </a:solidFill>
              </a:rPr>
              <a:t>V roce 2025 1x v březnu na celý AR 25/26 (ZS a LS)!</a:t>
            </a:r>
          </a:p>
          <a:p>
            <a:pPr>
              <a:lnSpc>
                <a:spcPct val="100000"/>
              </a:lnSpc>
            </a:pPr>
            <a:r>
              <a:rPr lang="cs-CZ" b="1" dirty="0">
                <a:highlight>
                  <a:srgbClr val="FFFF00"/>
                </a:highlight>
              </a:rPr>
              <a:t>Povinná konzultace </a:t>
            </a:r>
          </a:p>
          <a:p>
            <a:pPr>
              <a:lnSpc>
                <a:spcPct val="100000"/>
              </a:lnSpc>
            </a:pPr>
            <a:r>
              <a:rPr lang="cs-CZ" dirty="0"/>
              <a:t>Přihláška + motivační dopis + (ustanovení mentora)</a:t>
            </a:r>
          </a:p>
          <a:p>
            <a:pPr>
              <a:lnSpc>
                <a:spcPct val="100000"/>
              </a:lnSpc>
            </a:pP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– část 1. před mobilitou</a:t>
            </a:r>
          </a:p>
          <a:p>
            <a:pPr>
              <a:lnSpc>
                <a:spcPct val="100000"/>
              </a:lnSpc>
            </a:pPr>
            <a:r>
              <a:rPr lang="cs-CZ" dirty="0"/>
              <a:t>Účastnická smlouva – OVV REK</a:t>
            </a:r>
          </a:p>
          <a:p>
            <a:pPr>
              <a:lnSpc>
                <a:spcPct val="100000"/>
              </a:lnSpc>
            </a:pP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– část 3. po mobilitě </a:t>
            </a:r>
          </a:p>
          <a:p>
            <a:pPr>
              <a:lnSpc>
                <a:spcPct val="100000"/>
              </a:lnSpc>
            </a:pPr>
            <a:r>
              <a:rPr lang="pl-PL" dirty="0"/>
              <a:t>Více informací hledej na webu FZS: </a:t>
            </a:r>
            <a:r>
              <a:rPr lang="pl-PL" dirty="0">
                <a:solidFill>
                  <a:srgbClr val="0070C0"/>
                </a:solidFill>
              </a:rPr>
              <a:t>https://fzs.ujep.cz/cs/cat/aktuality-erasmus </a:t>
            </a:r>
            <a:r>
              <a:rPr lang="pl-PL" dirty="0"/>
              <a:t>a na </a:t>
            </a:r>
            <a:r>
              <a:rPr lang="pl-PL" dirty="0">
                <a:solidFill>
                  <a:srgbClr val="0070C0"/>
                </a:solidFill>
              </a:rPr>
              <a:t>www.ujep.cz/erasmus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915B80-3FE4-4A34-8B18-F2123C483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0073" y="1825625"/>
            <a:ext cx="3423736" cy="4431242"/>
          </a:xfrm>
          <a:prstGeom prst="rect">
            <a:avLst/>
          </a:prstGeom>
        </p:spPr>
      </p:pic>
      <p:pic>
        <p:nvPicPr>
          <p:cNvPr id="6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76A639A5-5A62-4165-8428-B33FAD0B8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066" y="309707"/>
            <a:ext cx="2117378" cy="120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34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9DF301-EA32-456F-9A6B-F901C6D50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Jak se můžeš připravit?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6FC214-50BA-45A4-AF8F-D466AB53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6"/>
          </a:xfrm>
        </p:spPr>
        <p:txBody>
          <a:bodyPr>
            <a:normAutofit/>
          </a:bodyPr>
          <a:lstStyle/>
          <a:p>
            <a:pPr algn="just"/>
            <a:r>
              <a:rPr lang="cs-CZ" sz="3200" dirty="0"/>
              <a:t>Díky intenzivnímu </a:t>
            </a:r>
            <a:r>
              <a:rPr lang="cs-CZ" sz="3200" dirty="0">
                <a:solidFill>
                  <a:srgbClr val="0070C0"/>
                </a:solidFill>
              </a:rPr>
              <a:t>jazykovému kurzu</a:t>
            </a:r>
            <a:r>
              <a:rPr lang="cs-CZ" sz="3200" dirty="0"/>
              <a:t>, který je pro vyjíždějící studenty zdarma</a:t>
            </a:r>
          </a:p>
          <a:p>
            <a:pPr algn="just"/>
            <a:r>
              <a:rPr lang="cs-CZ" altLang="cs-CZ" sz="3200" dirty="0"/>
              <a:t>V rámci kurzu na posílení </a:t>
            </a:r>
            <a:r>
              <a:rPr lang="cs-CZ" altLang="cs-CZ" sz="3200" dirty="0" err="1">
                <a:solidFill>
                  <a:srgbClr val="0070C0"/>
                </a:solidFill>
              </a:rPr>
              <a:t>resilience</a:t>
            </a:r>
            <a:r>
              <a:rPr lang="cs-CZ" altLang="cs-CZ" sz="3200" dirty="0">
                <a:solidFill>
                  <a:srgbClr val="0070C0"/>
                </a:solidFill>
              </a:rPr>
              <a:t> a krizovou komunikaci</a:t>
            </a:r>
            <a:endParaRPr lang="cs-CZ" sz="3200" dirty="0">
              <a:solidFill>
                <a:srgbClr val="0070C0"/>
              </a:solidFill>
            </a:endParaRPr>
          </a:p>
          <a:p>
            <a:pPr algn="just"/>
            <a:r>
              <a:rPr lang="cs-CZ" altLang="cs-CZ" sz="3200" dirty="0"/>
              <a:t>V rámci kurzu </a:t>
            </a:r>
            <a:r>
              <a:rPr lang="cs-CZ" altLang="cs-CZ" sz="3200" dirty="0">
                <a:solidFill>
                  <a:srgbClr val="0070C0"/>
                </a:solidFill>
              </a:rPr>
              <a:t>Erasmus </a:t>
            </a:r>
            <a:r>
              <a:rPr lang="cs-CZ" altLang="cs-CZ" sz="3200" dirty="0" err="1">
                <a:solidFill>
                  <a:srgbClr val="0070C0"/>
                </a:solidFill>
              </a:rPr>
              <a:t>sustainable</a:t>
            </a:r>
            <a:r>
              <a:rPr lang="cs-CZ" altLang="cs-CZ" sz="3200" dirty="0">
                <a:solidFill>
                  <a:srgbClr val="0070C0"/>
                </a:solidFill>
              </a:rPr>
              <a:t> mobility</a:t>
            </a:r>
            <a:endParaRPr lang="cs-CZ" sz="3200" dirty="0">
              <a:solidFill>
                <a:srgbClr val="0070C0"/>
              </a:solidFill>
            </a:endParaRPr>
          </a:p>
          <a:p>
            <a:pPr algn="just"/>
            <a:r>
              <a:rPr lang="cs-CZ" altLang="cs-CZ" sz="3200" dirty="0"/>
              <a:t>Prostřednictvím </a:t>
            </a:r>
            <a:r>
              <a:rPr lang="cs-CZ" altLang="cs-CZ" sz="3200" dirty="0">
                <a:solidFill>
                  <a:srgbClr val="0070C0"/>
                </a:solidFill>
              </a:rPr>
              <a:t>zkušeností </a:t>
            </a:r>
            <a:r>
              <a:rPr lang="cs-CZ" altLang="cs-CZ" sz="3200" dirty="0"/>
              <a:t>těch, kteří si Erasmus už vyzkoušeli a podělili se o ně zprávou v databázi </a:t>
            </a:r>
            <a:r>
              <a:rPr lang="cs-CZ" altLang="cs-CZ" sz="3200" dirty="0">
                <a:solidFill>
                  <a:srgbClr val="0070C0"/>
                </a:solidFill>
              </a:rPr>
              <a:t>Domu zahraniční spolupráce </a:t>
            </a:r>
          </a:p>
          <a:p>
            <a:pPr algn="just"/>
            <a:r>
              <a:rPr lang="cs-CZ" altLang="cs-CZ" sz="3200" dirty="0"/>
              <a:t>V rámci </a:t>
            </a:r>
            <a:r>
              <a:rPr lang="cs-CZ" altLang="cs-CZ" sz="3200" dirty="0">
                <a:solidFill>
                  <a:srgbClr val="0070C0"/>
                </a:solidFill>
              </a:rPr>
              <a:t>akcí </a:t>
            </a:r>
            <a:r>
              <a:rPr lang="cs-CZ" altLang="cs-CZ" sz="3200" dirty="0"/>
              <a:t>pro zájemce o výjezdy (např. </a:t>
            </a:r>
            <a:r>
              <a:rPr lang="cs-CZ" altLang="cs-CZ" sz="3200" b="1" dirty="0">
                <a:solidFill>
                  <a:srgbClr val="FF0000"/>
                </a:solidFill>
              </a:rPr>
              <a:t>Snídaně s Erasmem dne 20.2.2025 od 8 do 10 v Menze UJEP</a:t>
            </a:r>
            <a:r>
              <a:rPr lang="cs-CZ" altLang="cs-CZ" sz="3200" b="1" dirty="0">
                <a:sym typeface="Wingdings" panose="05000000000000000000" pitchFamily="2" charset="2"/>
              </a:rPr>
              <a:t></a:t>
            </a:r>
            <a:r>
              <a:rPr lang="cs-CZ" altLang="cs-CZ" sz="3200" dirty="0"/>
              <a:t>)</a:t>
            </a:r>
          </a:p>
          <a:p>
            <a:endParaRPr lang="cs-CZ" dirty="0"/>
          </a:p>
        </p:txBody>
      </p:sp>
      <p:pic>
        <p:nvPicPr>
          <p:cNvPr id="4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7649F755-9864-4DF2-9E4C-790B1DC83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781" y="365125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4328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4143</TotalTime>
  <Words>502</Words>
  <Application>Microsoft Office PowerPoint</Application>
  <PresentationFormat>Širokoúhlá obrazovka</PresentationFormat>
  <Paragraphs>78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24" baseType="lpstr">
      <vt:lpstr>Arial</vt:lpstr>
      <vt:lpstr>Calibri</vt:lpstr>
      <vt:lpstr>Calibri Light</vt:lpstr>
      <vt:lpstr>DejaVu Math TeX Gyre</vt:lpstr>
      <vt:lpstr>Franklin Gothic Demi Cond</vt:lpstr>
      <vt:lpstr>French Script MT</vt:lpstr>
      <vt:lpstr>Gabriola</vt:lpstr>
      <vt:lpstr>Impact</vt:lpstr>
      <vt:lpstr>Mistral</vt:lpstr>
      <vt:lpstr>Palatino Linotype</vt:lpstr>
      <vt:lpstr>Snap ITC</vt:lpstr>
      <vt:lpstr>Wide Latin</vt:lpstr>
      <vt:lpstr>Wingdings</vt:lpstr>
      <vt:lpstr>Motiv Office</vt:lpstr>
      <vt:lpstr>Ing. Helena Kovalová</vt:lpstr>
      <vt:lpstr>  </vt:lpstr>
      <vt:lpstr>Základní informace</vt:lpstr>
      <vt:lpstr>Důležité odkazy:</vt:lpstr>
      <vt:lpstr>Studijní stáž</vt:lpstr>
      <vt:lpstr>Praktická stáž</vt:lpstr>
      <vt:lpstr>Prezentace aplikace PowerPoint</vt:lpstr>
      <vt:lpstr>Výběrové řízení </vt:lpstr>
      <vt:lpstr>Jak se můžeš připravit?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program</dc:title>
  <dc:creator>reisovam</dc:creator>
  <cp:lastModifiedBy>kovalovah</cp:lastModifiedBy>
  <cp:revision>69</cp:revision>
  <dcterms:created xsi:type="dcterms:W3CDTF">2022-02-11T10:27:41Z</dcterms:created>
  <dcterms:modified xsi:type="dcterms:W3CDTF">2025-02-17T07:44:09Z</dcterms:modified>
</cp:coreProperties>
</file>