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3" r:id="rId4"/>
    <p:sldId id="291" r:id="rId5"/>
    <p:sldId id="299" r:id="rId6"/>
    <p:sldId id="297" r:id="rId7"/>
    <p:sldId id="293" r:id="rId8"/>
    <p:sldId id="294" r:id="rId9"/>
    <p:sldId id="289" r:id="rId10"/>
    <p:sldId id="290" r:id="rId11"/>
    <p:sldId id="260" r:id="rId12"/>
    <p:sldId id="261" r:id="rId13"/>
    <p:sldId id="262" r:id="rId14"/>
    <p:sldId id="264" r:id="rId15"/>
    <p:sldId id="277" r:id="rId16"/>
    <p:sldId id="276" r:id="rId17"/>
    <p:sldId id="268" r:id="rId18"/>
    <p:sldId id="269" r:id="rId19"/>
    <p:sldId id="270" r:id="rId20"/>
    <p:sldId id="272" r:id="rId21"/>
    <p:sldId id="279" r:id="rId22"/>
    <p:sldId id="281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9604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0392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125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9959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826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343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144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582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6465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972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511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0E65F-CD7D-4CD2-A1EB-28EAF55CA9AB}" type="datetimeFigureOut">
              <a:rPr lang="cs-CZ" smtClean="0"/>
              <a:t>16.02.2024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98326-C153-4956-86E6-CD4C3AAFB1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826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nihovna.ujep.cz/cs/o-resersich" TargetMode="External"/><Relationship Id="rId2" Type="http://schemas.openxmlformats.org/officeDocument/2006/relationships/hyperlink" Target="https://knihovna.ujep.cz/cs/tisk-kopirovani-skenovan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s://knihovna.ujep.cz/cs/vzdelavaci-akce-exkurze-skoleni-konzultace" TargetMode="External"/><Relationship Id="rId4" Type="http://schemas.openxmlformats.org/officeDocument/2006/relationships/hyperlink" Target="https://knihovna.ujep.cz/cs/meziknihovni-vypujcni-sluzba-mv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ds.a.ebscohost.com/eds/search/basic?sid=b3e76039-45aa-47f9-a381-4f8e98510c44@sessionmgr4003&amp;vid=0&amp;hid=4102" TargetMode="External"/><Relationship Id="rId2" Type="http://schemas.openxmlformats.org/officeDocument/2006/relationships/hyperlink" Target="http://arl.ujep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knihovna.ujep.cz/cs/o-databazich-na-uje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knihovna.ujep.cz/soubory/EIZ/nvod_na_vzdlen_pstup_z_domova.pdf" TargetMode="External"/><Relationship Id="rId2" Type="http://schemas.openxmlformats.org/officeDocument/2006/relationships/hyperlink" Target="http://knihovna.ujep.cz/index.php/informacni-zdroje-vk/elektronicke-zdroj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.jpeg"/><Relationship Id="rId4" Type="http://schemas.openxmlformats.org/officeDocument/2006/relationships/hyperlink" Target="http://ciki.ujep.cz/index.php/Nastaven%C3%AD_proxy_serveru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cs.wikipedia.org/wiki/Vyhled%C3%A1vac%C3%AD_oper%C3%A1tor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tacepro.com/" TargetMode="External"/><Relationship Id="rId7" Type="http://schemas.openxmlformats.org/officeDocument/2006/relationships/image" Target="../media/image15.png"/><Relationship Id="rId2" Type="http://schemas.openxmlformats.org/officeDocument/2006/relationships/hyperlink" Target="https://knihovna.ujep.cz/cs/citacni-manazer-citacepr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s://www.youtube.com/watch?v=kf38wu8jaRc&amp;list=PLaZZ91WNLh74AUrK9pJDDKPbmXbcSqf7Q&amp;index=2" TargetMode="External"/><Relationship Id="rId4" Type="http://schemas.openxmlformats.org/officeDocument/2006/relationships/hyperlink" Target="https://www.citacepro.com/download/CitacePRO.pdf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zp.cz/" TargetMode="External"/><Relationship Id="rId13" Type="http://schemas.openxmlformats.org/officeDocument/2006/relationships/hyperlink" Target="http://theses.cz/" TargetMode="External"/><Relationship Id="rId3" Type="http://schemas.openxmlformats.org/officeDocument/2006/relationships/hyperlink" Target="http://doaj.org/" TargetMode="External"/><Relationship Id="rId7" Type="http://schemas.openxmlformats.org/officeDocument/2006/relationships/hyperlink" Target="http://www.aljazeera.com/" TargetMode="External"/><Relationship Id="rId12" Type="http://schemas.openxmlformats.org/officeDocument/2006/relationships/hyperlink" Target="http://search.proquest.com/dissertations/advanced?accountid=16287" TargetMode="External"/><Relationship Id="rId2" Type="http://schemas.openxmlformats.org/officeDocument/2006/relationships/hyperlink" Target="http://knihovna.ujep.cz/index.php/open_acces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wikipedia.org/" TargetMode="External"/><Relationship Id="rId11" Type="http://schemas.openxmlformats.org/officeDocument/2006/relationships/hyperlink" Target="http://oatd.org/" TargetMode="External"/><Relationship Id="rId5" Type="http://schemas.openxmlformats.org/officeDocument/2006/relationships/hyperlink" Target="http://www.creativecommons.cz/" TargetMode="External"/><Relationship Id="rId15" Type="http://schemas.openxmlformats.org/officeDocument/2006/relationships/image" Target="../media/image1.jpeg"/><Relationship Id="rId10" Type="http://schemas.openxmlformats.org/officeDocument/2006/relationships/hyperlink" Target="http://nusl.techlib.cz/" TargetMode="External"/><Relationship Id="rId4" Type="http://schemas.openxmlformats.org/officeDocument/2006/relationships/hyperlink" Target="http://www.openaccess.cz/" TargetMode="External"/><Relationship Id="rId9" Type="http://schemas.openxmlformats.org/officeDocument/2006/relationships/hyperlink" Target="http://cs.wikipedia.org/wiki/%C5%A0ed%C3%A1_literatura" TargetMode="External"/><Relationship Id="rId14" Type="http://schemas.openxmlformats.org/officeDocument/2006/relationships/hyperlink" Target="https://odevzdej.cz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rl.ujep.cz/arl-ujep/cs/vyhledavani/" TargetMode="External"/><Relationship Id="rId7" Type="http://schemas.openxmlformats.org/officeDocument/2006/relationships/image" Target="../media/image11.png"/><Relationship Id="rId2" Type="http://schemas.openxmlformats.org/officeDocument/2006/relationships/hyperlink" Target="https://knihovna.ujep.cz/cs/o-databazich-na-uje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.jpeg"/><Relationship Id="rId4" Type="http://schemas.openxmlformats.org/officeDocument/2006/relationships/hyperlink" Target="http://search.ebscohost.com/Community.aspx?community=y&amp;authtype=ip&amp;ugt=723731663C2635973746355632053E5221E362D36313699360E328E338133503&amp;IsAdminMobile=N&amp;encid=320771C67CC675C777C675C672C57CC731133203335339833083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 smtClean="0"/>
              <a:t>Elektronické informační zdroje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dirty="0" smtClean="0"/>
              <a:t>19</a:t>
            </a:r>
            <a:r>
              <a:rPr lang="cs-CZ" dirty="0" smtClean="0"/>
              <a:t>.2.2024</a:t>
            </a: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dirty="0"/>
          </a:p>
        </p:txBody>
      </p:sp>
      <p:pic>
        <p:nvPicPr>
          <p:cNvPr id="2053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188913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93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 smtClean="0"/>
              <a:t>Hlavní body školení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dirty="0" smtClean="0">
              <a:solidFill>
                <a:srgbClr val="1F2132"/>
              </a:solidFill>
              <a:cs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600" dirty="0" smtClean="0">
                <a:solidFill>
                  <a:srgbClr val="1F2132"/>
                </a:solidFill>
                <a:cs typeface="Arial" charset="0"/>
              </a:rPr>
              <a:t>Informace o VK UJEP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600" dirty="0" smtClean="0">
              <a:solidFill>
                <a:srgbClr val="1F2132"/>
              </a:solidFill>
              <a:cs typeface="Arial" charset="0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600" dirty="0" smtClean="0">
                <a:solidFill>
                  <a:srgbClr val="1F2132"/>
                </a:solidFill>
                <a:cs typeface="Arial" charset="0"/>
              </a:rPr>
              <a:t>Co jsou EIZ 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600" dirty="0" smtClean="0">
              <a:solidFill>
                <a:srgbClr val="1F2132"/>
              </a:solidFill>
              <a:cs typeface="Arial" charset="0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600" dirty="0" smtClean="0">
                <a:solidFill>
                  <a:srgbClr val="1F2132"/>
                </a:solidFill>
                <a:cs typeface="Arial" charset="0"/>
              </a:rPr>
              <a:t>Databáze dostupné na Univerzitě J. E. Purkyně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600" dirty="0" smtClean="0">
              <a:solidFill>
                <a:srgbClr val="1F2132"/>
              </a:solidFill>
              <a:cs typeface="Arial" charset="0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600" dirty="0" smtClean="0">
                <a:solidFill>
                  <a:srgbClr val="1F2132"/>
                </a:solidFill>
                <a:cs typeface="Arial" charset="0"/>
              </a:rPr>
              <a:t>Základy vyhledávání, tvorba dotazu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600" dirty="0" smtClean="0">
              <a:solidFill>
                <a:srgbClr val="1F2132"/>
              </a:solidFill>
              <a:cs typeface="Arial" charset="0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600" dirty="0" smtClean="0">
                <a:solidFill>
                  <a:srgbClr val="1F2132"/>
                </a:solidFill>
                <a:cs typeface="Arial" charset="0"/>
              </a:rPr>
              <a:t>Ebsco Discovery Service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600" dirty="0" smtClean="0">
              <a:solidFill>
                <a:srgbClr val="1F2132"/>
              </a:solidFill>
              <a:cs typeface="Arial" charset="0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600" dirty="0" smtClean="0">
                <a:solidFill>
                  <a:srgbClr val="1F2132"/>
                </a:solidFill>
                <a:cs typeface="Arial" charset="0"/>
              </a:rPr>
              <a:t>Praktická část, práce se zdroji</a:t>
            </a:r>
            <a:endParaRPr lang="cs-CZ" dirty="0"/>
          </a:p>
        </p:txBody>
      </p:sp>
      <p:pic>
        <p:nvPicPr>
          <p:cNvPr id="3076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78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b="1" smtClean="0"/>
              <a:t>Vědecká knihovna</a:t>
            </a:r>
            <a:endParaRPr lang="cs-CZ" altLang="cs-CZ" smtClean="0"/>
          </a:p>
        </p:txBody>
      </p:sp>
      <p:sp>
        <p:nvSpPr>
          <p:cNvPr id="307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3076" name="Picture 2" descr="C:\Users\masekj\Desktop\foto knihovna 2014\IMAG09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538"/>
            <a:ext cx="9144000" cy="573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26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Výpůjční pult a volný výběr</a:t>
            </a:r>
          </a:p>
        </p:txBody>
      </p:sp>
      <p:pic>
        <p:nvPicPr>
          <p:cNvPr id="6147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9913" y="1600200"/>
            <a:ext cx="8004175" cy="4359275"/>
          </a:xfrm>
        </p:spPr>
      </p:pic>
      <p:pic>
        <p:nvPicPr>
          <p:cNvPr id="6148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3" y="1600200"/>
            <a:ext cx="8064444" cy="435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Služby VK UJEP</a:t>
            </a:r>
            <a:endParaRPr lang="cs-CZ" altLang="cs-CZ" sz="4000" dirty="0" smtClean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Knihovní a informační služby na univerzitě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hlinkClick r:id="rId2"/>
              </a:rPr>
              <a:t>Kopírování, tisk, skenování</a:t>
            </a:r>
            <a:r>
              <a:rPr lang="cs-CZ" sz="2400" dirty="0"/>
              <a:t>, knižní scanner, tepelná vazba, lupa, internet (Wi-Fi),</a:t>
            </a:r>
            <a:r>
              <a:rPr lang="cs-CZ" sz="2400" dirty="0">
                <a:solidFill>
                  <a:srgbClr val="FF0000"/>
                </a:solidFill>
              </a:rPr>
              <a:t> </a:t>
            </a:r>
            <a:r>
              <a:rPr lang="cs-CZ" sz="2400" dirty="0"/>
              <a:t>čtečky, stolní hry, deky, nabíječky, </a:t>
            </a:r>
            <a:r>
              <a:rPr lang="cs-CZ" sz="2400" dirty="0" err="1"/>
              <a:t>flash</a:t>
            </a:r>
            <a:r>
              <a:rPr lang="cs-CZ" sz="2400" dirty="0"/>
              <a:t> disky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hlinkClick r:id="rId3"/>
              </a:rPr>
              <a:t>Rešeršní služby </a:t>
            </a:r>
            <a:r>
              <a:rPr lang="cs-CZ" sz="2400" dirty="0"/>
              <a:t>(vyhledávání literatury)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hlinkClick r:id="rId4"/>
              </a:rPr>
              <a:t>Meziknihovní výpůjční služba </a:t>
            </a:r>
            <a:r>
              <a:rPr lang="cs-CZ" sz="2400" dirty="0"/>
              <a:t>(MVS)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hlinkClick r:id="rId5"/>
              </a:rPr>
              <a:t>Informační výchova </a:t>
            </a:r>
            <a:r>
              <a:rPr lang="cs-CZ" sz="2400" dirty="0"/>
              <a:t>– školení, instruktáže a poradenství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PC studovny, skupinové studovny, relaxační zóny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  <p:pic>
        <p:nvPicPr>
          <p:cNvPr id="7172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99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dirty="0" smtClean="0"/>
              <a:t>Skener</a:t>
            </a:r>
            <a:endParaRPr lang="cs-CZ" sz="4000" b="1" dirty="0"/>
          </a:p>
        </p:txBody>
      </p:sp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8008" y="1422822"/>
            <a:ext cx="6767983" cy="451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33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PC studovna</a:t>
            </a:r>
          </a:p>
        </p:txBody>
      </p:sp>
      <p:pic>
        <p:nvPicPr>
          <p:cNvPr id="8195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433513"/>
            <a:ext cx="8135937" cy="4525962"/>
          </a:xfrm>
        </p:spPr>
      </p:pic>
      <p:pic>
        <p:nvPicPr>
          <p:cNvPr id="8196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1433652"/>
            <a:ext cx="8135937" cy="452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6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Relaxační a studijní zóna</a:t>
            </a:r>
            <a:endParaRPr lang="cs-CZ" altLang="cs-CZ" sz="4000" dirty="0" smtClean="0"/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820737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30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Vyhledávání publikací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b="1" dirty="0" smtClean="0"/>
              <a:t> 1. Přes online katalog knihovny </a:t>
            </a:r>
            <a:r>
              <a:rPr lang="cs-CZ" sz="2400" dirty="0" smtClean="0"/>
              <a:t>– </a:t>
            </a:r>
            <a:r>
              <a:rPr lang="cs-CZ" sz="2400" b="1" dirty="0" smtClean="0">
                <a:hlinkClick r:id="rId2"/>
              </a:rPr>
              <a:t>arl.ujep.cz</a:t>
            </a:r>
            <a:endParaRPr lang="cs-CZ" sz="2400" b="1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 smtClean="0"/>
              <a:t> </a:t>
            </a:r>
            <a:r>
              <a:rPr lang="cs-CZ" sz="2400" b="1" dirty="0" smtClean="0"/>
              <a:t>2. Přes </a:t>
            </a:r>
            <a:r>
              <a:rPr lang="cs-CZ" sz="2400" b="1" dirty="0" err="1" smtClean="0"/>
              <a:t>Ebsco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Discovery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Service</a:t>
            </a:r>
            <a:r>
              <a:rPr lang="cs-CZ" sz="2400" b="1" dirty="0" smtClean="0"/>
              <a:t> (</a:t>
            </a:r>
            <a:r>
              <a:rPr lang="cs-CZ" sz="2400" b="1" dirty="0" smtClean="0">
                <a:hlinkClick r:id="rId3"/>
              </a:rPr>
              <a:t>EDS</a:t>
            </a:r>
            <a:r>
              <a:rPr lang="cs-CZ" sz="2400" b="1" dirty="0" smtClean="0"/>
              <a:t>) </a:t>
            </a:r>
            <a:r>
              <a:rPr lang="cs-CZ" sz="2400" dirty="0" smtClean="0"/>
              <a:t>– knihovna.ujep.cz</a:t>
            </a:r>
            <a:endParaRPr lang="cs-CZ" sz="2400" b="1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2400" b="1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2400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s-CZ" sz="2400" b="1" dirty="0" smtClean="0"/>
              <a:t>Multivyhledávač</a:t>
            </a:r>
            <a:r>
              <a:rPr lang="cs-CZ" sz="2400" dirty="0" smtClean="0"/>
              <a:t> </a:t>
            </a:r>
            <a:r>
              <a:rPr lang="cs-CZ" sz="2400" b="1" dirty="0" smtClean="0"/>
              <a:t>EDS </a:t>
            </a:r>
            <a:r>
              <a:rPr lang="cs-CZ" sz="2400" dirty="0" smtClean="0"/>
              <a:t>– tisíce </a:t>
            </a:r>
            <a:r>
              <a:rPr lang="cs-CZ" sz="2400" dirty="0"/>
              <a:t>časopisů, statisíce článků, milióny </a:t>
            </a:r>
            <a:r>
              <a:rPr lang="cs-CZ" sz="2400" dirty="0" smtClean="0"/>
              <a:t>citací, elektronické knihy + implementován katalog VK UJEP</a:t>
            </a:r>
            <a:endParaRPr lang="cs-CZ" dirty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dirty="0"/>
          </a:p>
        </p:txBody>
      </p:sp>
      <p:pic>
        <p:nvPicPr>
          <p:cNvPr id="23556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 descr="C:\Users\masekj\Desktop\ed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3506788"/>
            <a:ext cx="1728788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4" descr="C:\Users\masekj\Desktop\katalog onlin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989138"/>
            <a:ext cx="1944688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Šipka dolů 5"/>
          <p:cNvSpPr/>
          <p:nvPr/>
        </p:nvSpPr>
        <p:spPr>
          <a:xfrm>
            <a:off x="1692275" y="3432175"/>
            <a:ext cx="358775" cy="7858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548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4000" b="1" dirty="0">
                <a:latin typeface="+mj-lt"/>
                <a:ea typeface="+mj-ea"/>
                <a:cs typeface="+mj-cs"/>
              </a:rPr>
              <a:t>EIZ</a:t>
            </a:r>
          </a:p>
          <a:p>
            <a:pPr marL="0" indent="0" algn="ctr">
              <a:buNone/>
            </a:pP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Elektronické informační zdroje / </a:t>
            </a:r>
            <a:r>
              <a:rPr lang="cs-CZ" dirty="0" smtClean="0">
                <a:hlinkClick r:id="rId2"/>
              </a:rPr>
              <a:t>databáze</a:t>
            </a:r>
            <a:endParaRPr lang="cs-CZ" dirty="0" smtClean="0"/>
          </a:p>
        </p:txBody>
      </p:sp>
      <p:pic>
        <p:nvPicPr>
          <p:cNvPr id="4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55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 smtClean="0"/>
              <a:t>Co jsou EIZ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000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600" dirty="0" smtClean="0"/>
              <a:t>Zahrnují předplatné </a:t>
            </a:r>
            <a:r>
              <a:rPr lang="cs-CZ" sz="2600" dirty="0"/>
              <a:t>významných vědeckých časopisů a </a:t>
            </a:r>
            <a:r>
              <a:rPr lang="cs-CZ" sz="2600" dirty="0" smtClean="0"/>
              <a:t>publikací</a:t>
            </a:r>
            <a:r>
              <a:rPr lang="cs-CZ" sz="2600" dirty="0"/>
              <a:t>, které mohou </a:t>
            </a:r>
            <a:r>
              <a:rPr lang="cs-CZ" sz="2600" dirty="0" smtClean="0"/>
              <a:t>studenti </a:t>
            </a:r>
            <a:r>
              <a:rPr lang="cs-CZ" sz="2600" dirty="0"/>
              <a:t>a vědečtí pracovníci </a:t>
            </a:r>
            <a:r>
              <a:rPr lang="cs-CZ" sz="2600" dirty="0" smtClean="0"/>
              <a:t>zdarma používat </a:t>
            </a:r>
            <a:r>
              <a:rPr lang="cs-CZ" sz="2600" dirty="0"/>
              <a:t>jako aktuální </a:t>
            </a:r>
            <a:r>
              <a:rPr lang="cs-CZ" sz="2600" b="1" dirty="0"/>
              <a:t>zdroj ověřených</a:t>
            </a:r>
            <a:r>
              <a:rPr lang="cs-CZ" sz="2600" dirty="0"/>
              <a:t> </a:t>
            </a:r>
            <a:r>
              <a:rPr lang="cs-CZ" sz="2600" b="1" dirty="0"/>
              <a:t>a</a:t>
            </a:r>
            <a:r>
              <a:rPr lang="cs-CZ" sz="2600" dirty="0"/>
              <a:t> </a:t>
            </a:r>
            <a:r>
              <a:rPr lang="cs-CZ" sz="2600" b="1" dirty="0" smtClean="0"/>
              <a:t>ceněných</a:t>
            </a:r>
            <a:r>
              <a:rPr lang="cs-CZ" sz="2600" dirty="0" smtClean="0"/>
              <a:t> </a:t>
            </a:r>
            <a:r>
              <a:rPr lang="cs-CZ" sz="2600" b="1" dirty="0" smtClean="0"/>
              <a:t>informací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600" b="1" dirty="0" smtClean="0"/>
          </a:p>
          <a:p>
            <a:pPr>
              <a:defRPr/>
            </a:pPr>
            <a:r>
              <a:rPr lang="cs-CZ" sz="2600" dirty="0"/>
              <a:t>Zdroje jsou dostupné pouze zaměstnancům a studentům </a:t>
            </a:r>
            <a:r>
              <a:rPr lang="cs-CZ" sz="2600" dirty="0" smtClean="0"/>
              <a:t>UJEP</a:t>
            </a:r>
          </a:p>
          <a:p>
            <a:pPr>
              <a:defRPr/>
            </a:pPr>
            <a:endParaRPr lang="cs-CZ" sz="2600" dirty="0" smtClean="0"/>
          </a:p>
          <a:p>
            <a:pPr>
              <a:defRPr/>
            </a:pPr>
            <a:r>
              <a:rPr lang="cs-CZ" sz="2600" dirty="0" smtClean="0"/>
              <a:t>Přístup není vázán na knihovnu</a:t>
            </a:r>
            <a:endParaRPr lang="cs-CZ" sz="26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5124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55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 smtClean="0"/>
              <a:t>Dělení EIZ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00688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600" b="1" dirty="0" smtClean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600" b="1" dirty="0" smtClean="0">
                <a:solidFill>
                  <a:srgbClr val="000000"/>
                </a:solidFill>
              </a:rPr>
              <a:t>Bibliografické </a:t>
            </a:r>
            <a:r>
              <a:rPr lang="cs-CZ" altLang="cs-CZ" sz="2600" dirty="0" smtClean="0">
                <a:solidFill>
                  <a:srgbClr val="000000"/>
                </a:solidFill>
              </a:rPr>
              <a:t>- obsahují bibliograf. záznamy (autor, název, rok vydání apod., někdy doplněné abstraktem, vzácně i fulltext) článků z časopisů, knih, příspěvků z konferencí a dalších dokumentů 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600" dirty="0" smtClean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600" b="1" dirty="0" smtClean="0">
                <a:solidFill>
                  <a:srgbClr val="000000"/>
                </a:solidFill>
              </a:rPr>
              <a:t>Plnotextové </a:t>
            </a:r>
            <a:r>
              <a:rPr lang="cs-CZ" altLang="cs-CZ" sz="2600" dirty="0" smtClean="0">
                <a:solidFill>
                  <a:srgbClr val="000000"/>
                </a:solidFill>
              </a:rPr>
              <a:t>- obsahují samotné dokumenty (články, knihy, patenty apod.) v plném znění, občas časové embargo 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3400" dirty="0" smtClean="0">
              <a:solidFill>
                <a:srgbClr val="000000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altLang="cs-CZ" dirty="0" smtClean="0">
                <a:solidFill>
                  <a:srgbClr val="000000"/>
                </a:solidFill>
              </a:rPr>
              <a:t>    </a:t>
            </a:r>
          </a:p>
        </p:txBody>
      </p:sp>
      <p:pic>
        <p:nvPicPr>
          <p:cNvPr id="6148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91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 smtClean="0"/>
              <a:t>Výhody licencovaných EIZ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100" dirty="0" smtClean="0"/>
              <a:t>Záruka a jistota kvalitní informace (vydavatel)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100" dirty="0" smtClean="0"/>
              <a:t>Ověřenost, pravdivost, relevance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100" dirty="0" smtClean="0"/>
              <a:t>Prestiž (impact </a:t>
            </a:r>
            <a:r>
              <a:rPr lang="cs-CZ" sz="3100" dirty="0"/>
              <a:t>factor, </a:t>
            </a:r>
            <a:r>
              <a:rPr lang="cs-CZ" sz="3100" dirty="0" smtClean="0"/>
              <a:t>citační ohlas)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1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100" dirty="0" smtClean="0"/>
              <a:t>Finanční aspekt</a:t>
            </a:r>
            <a:r>
              <a:rPr lang="cs-CZ" sz="3100" dirty="0"/>
              <a:t> </a:t>
            </a:r>
            <a:r>
              <a:rPr lang="cs-CZ" sz="3100" dirty="0" smtClean="0"/>
              <a:t>(pro UJEP)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100" dirty="0" smtClean="0"/>
              <a:t>Příjemné uživatelské rozhraní, anotace, klíčová slova, citace, personalizace, aktuálnost dat, intuitivní vyhledávání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31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100" dirty="0" smtClean="0"/>
              <a:t>FAQ, možnost využít pomoci knihovny, školení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7172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09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 smtClean="0"/>
              <a:t>Přístup do EIZ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altLang="cs-CZ" sz="2400" dirty="0" smtClean="0">
                <a:solidFill>
                  <a:srgbClr val="000000"/>
                </a:solidFill>
              </a:rPr>
              <a:t> </a:t>
            </a:r>
            <a:r>
              <a:rPr lang="cs-CZ" altLang="cs-CZ" sz="2400" b="1" dirty="0" smtClean="0">
                <a:solidFill>
                  <a:srgbClr val="000000"/>
                </a:solidFill>
              </a:rPr>
              <a:t>V PC síti UJEP: </a:t>
            </a:r>
            <a:r>
              <a:rPr lang="cs-CZ" altLang="cs-CZ" sz="2400" dirty="0" smtClean="0">
                <a:solidFill>
                  <a:srgbClr val="000000"/>
                </a:solidFill>
              </a:rPr>
              <a:t>odkudkoliv přes </a:t>
            </a:r>
            <a:r>
              <a:rPr lang="cs-CZ" altLang="cs-CZ" sz="2400" dirty="0" smtClean="0">
                <a:solidFill>
                  <a:srgbClr val="000000"/>
                </a:solidFill>
                <a:hlinkClick r:id="rId2"/>
              </a:rPr>
              <a:t>web knihovny </a:t>
            </a:r>
            <a:r>
              <a:rPr lang="cs-CZ" altLang="cs-CZ" sz="2400" dirty="0" smtClean="0">
                <a:solidFill>
                  <a:srgbClr val="000000"/>
                </a:solidFill>
              </a:rPr>
              <a:t>, bez nutnosti přihlášení </a:t>
            </a:r>
            <a:br>
              <a:rPr lang="cs-CZ" altLang="cs-CZ" sz="2400" dirty="0" smtClean="0">
                <a:solidFill>
                  <a:srgbClr val="000000"/>
                </a:solidFill>
              </a:rPr>
            </a:br>
            <a:endParaRPr lang="cs-CZ" altLang="cs-CZ" sz="2400" dirty="0" smtClean="0">
              <a:solidFill>
                <a:srgbClr val="00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altLang="cs-CZ" sz="2400" dirty="0" smtClean="0">
                <a:solidFill>
                  <a:srgbClr val="000000"/>
                </a:solidFill>
              </a:rPr>
              <a:t> </a:t>
            </a:r>
            <a:r>
              <a:rPr lang="cs-CZ" altLang="cs-CZ" sz="2400" b="1" dirty="0" smtClean="0">
                <a:solidFill>
                  <a:srgbClr val="000000"/>
                </a:solidFill>
              </a:rPr>
              <a:t>Mimo PC síť UJEP: </a:t>
            </a:r>
            <a:r>
              <a:rPr lang="cs-CZ" altLang="cs-CZ" sz="2400" dirty="0" smtClean="0">
                <a:solidFill>
                  <a:srgbClr val="000000"/>
                </a:solidFill>
              </a:rPr>
              <a:t>nutnost přihlášení heslem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altLang="cs-CZ" sz="2400" dirty="0" smtClean="0">
                <a:solidFill>
                  <a:srgbClr val="000000"/>
                </a:solidFill>
              </a:rPr>
              <a:t>Při využití </a:t>
            </a:r>
            <a:r>
              <a:rPr lang="cs-CZ" altLang="cs-CZ" sz="2400" b="1" dirty="0" err="1" smtClean="0">
                <a:solidFill>
                  <a:srgbClr val="000000"/>
                </a:solidFill>
              </a:rPr>
              <a:t>searchboxu</a:t>
            </a:r>
            <a:r>
              <a:rPr lang="cs-CZ" altLang="cs-CZ" sz="2400" b="1" dirty="0" smtClean="0">
                <a:solidFill>
                  <a:srgbClr val="000000"/>
                </a:solidFill>
              </a:rPr>
              <a:t> EBSCO </a:t>
            </a:r>
            <a:r>
              <a:rPr lang="cs-CZ" altLang="cs-CZ" sz="2400" b="1" dirty="0" err="1" smtClean="0">
                <a:solidFill>
                  <a:srgbClr val="000000"/>
                </a:solidFill>
              </a:rPr>
              <a:t>Discovery</a:t>
            </a:r>
            <a:r>
              <a:rPr lang="cs-CZ" altLang="cs-CZ" sz="2400" b="1" dirty="0" smtClean="0">
                <a:solidFill>
                  <a:srgbClr val="000000"/>
                </a:solidFill>
              </a:rPr>
              <a:t> </a:t>
            </a:r>
            <a:r>
              <a:rPr lang="cs-CZ" altLang="cs-CZ" sz="2400" b="1" dirty="0" err="1" smtClean="0">
                <a:solidFill>
                  <a:srgbClr val="000000"/>
                </a:solidFill>
              </a:rPr>
              <a:t>Service</a:t>
            </a:r>
            <a:r>
              <a:rPr lang="cs-CZ" altLang="cs-CZ" sz="2400" b="1" dirty="0" smtClean="0">
                <a:solidFill>
                  <a:srgbClr val="000000"/>
                </a:solidFill>
              </a:rPr>
              <a:t/>
            </a:r>
            <a:br>
              <a:rPr lang="cs-CZ" altLang="cs-CZ" sz="2400" b="1" dirty="0" smtClean="0">
                <a:solidFill>
                  <a:srgbClr val="000000"/>
                </a:solidFill>
              </a:rPr>
            </a:br>
            <a:r>
              <a:rPr lang="cs-CZ" altLang="cs-CZ" sz="2400" dirty="0" smtClean="0">
                <a:solidFill>
                  <a:srgbClr val="000000"/>
                </a:solidFill>
              </a:rPr>
              <a:t>(viz obrázek, </a:t>
            </a:r>
            <a:r>
              <a:rPr lang="cs-CZ" altLang="cs-CZ" sz="2400" dirty="0" smtClean="0">
                <a:solidFill>
                  <a:srgbClr val="000000"/>
                </a:solidFill>
                <a:hlinkClick r:id="rId3"/>
              </a:rPr>
              <a:t>odkaz na návod</a:t>
            </a:r>
            <a:r>
              <a:rPr lang="cs-CZ" altLang="cs-CZ" sz="2400" dirty="0" smtClean="0">
                <a:solidFill>
                  <a:srgbClr val="000000"/>
                </a:solidFill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altLang="cs-CZ" sz="2400" dirty="0" smtClean="0">
                <a:solidFill>
                  <a:srgbClr val="000000"/>
                </a:solidFill>
              </a:rPr>
              <a:t>Po úspěšném vyhledání plného textu (v </a:t>
            </a:r>
            <a:r>
              <a:rPr lang="cs-CZ" altLang="cs-CZ" sz="2400" dirty="0" err="1" smtClean="0">
                <a:solidFill>
                  <a:srgbClr val="000000"/>
                </a:solidFill>
              </a:rPr>
              <a:t>pdf</a:t>
            </a:r>
            <a:r>
              <a:rPr lang="cs-CZ" altLang="cs-CZ" sz="2400" dirty="0" smtClean="0">
                <a:solidFill>
                  <a:srgbClr val="000000"/>
                </a:solidFill>
              </a:rPr>
              <a:t>, </a:t>
            </a:r>
            <a:r>
              <a:rPr lang="cs-CZ" altLang="cs-CZ" sz="2400" dirty="0" err="1" smtClean="0">
                <a:solidFill>
                  <a:srgbClr val="000000"/>
                </a:solidFill>
              </a:rPr>
              <a:t>html</a:t>
            </a:r>
            <a:r>
              <a:rPr lang="cs-CZ" altLang="cs-CZ" sz="2400" dirty="0" smtClean="0">
                <a:solidFill>
                  <a:srgbClr val="000000"/>
                </a:solidFill>
              </a:rPr>
              <a:t>) </a:t>
            </a:r>
            <a:br>
              <a:rPr lang="cs-CZ" altLang="cs-CZ" sz="2400" dirty="0" smtClean="0">
                <a:solidFill>
                  <a:srgbClr val="000000"/>
                </a:solidFill>
              </a:rPr>
            </a:br>
            <a:r>
              <a:rPr lang="cs-CZ" altLang="cs-CZ" sz="2400" dirty="0" smtClean="0">
                <a:solidFill>
                  <a:srgbClr val="000000"/>
                </a:solidFill>
              </a:rPr>
              <a:t>budete vyzváni k přihlášení. Přihlašovací údaje jsou</a:t>
            </a:r>
            <a:br>
              <a:rPr lang="cs-CZ" altLang="cs-CZ" sz="2400" dirty="0" smtClean="0">
                <a:solidFill>
                  <a:srgbClr val="000000"/>
                </a:solidFill>
              </a:rPr>
            </a:br>
            <a:r>
              <a:rPr lang="cs-CZ" altLang="cs-CZ" sz="2400" dirty="0" smtClean="0">
                <a:solidFill>
                  <a:srgbClr val="000000"/>
                </a:solidFill>
              </a:rPr>
              <a:t>shodné s přihlašovacími údaji do STAGU. </a:t>
            </a:r>
            <a:r>
              <a:rPr lang="cs-CZ" altLang="cs-CZ" sz="2400" b="1" dirty="0" smtClean="0">
                <a:solidFill>
                  <a:srgbClr val="000000"/>
                </a:solidFill>
              </a:rPr>
              <a:t/>
            </a:r>
            <a:br>
              <a:rPr lang="cs-CZ" altLang="cs-CZ" sz="2400" b="1" dirty="0" smtClean="0">
                <a:solidFill>
                  <a:srgbClr val="000000"/>
                </a:solidFill>
              </a:rPr>
            </a:br>
            <a:r>
              <a:rPr lang="cs-CZ" altLang="cs-CZ" sz="2400" b="1" dirty="0" smtClean="0">
                <a:solidFill>
                  <a:srgbClr val="000000"/>
                </a:solidFill>
              </a:rPr>
              <a:t/>
            </a:r>
            <a:br>
              <a:rPr lang="cs-CZ" altLang="cs-CZ" sz="2400" b="1" dirty="0" smtClean="0">
                <a:solidFill>
                  <a:srgbClr val="000000"/>
                </a:solidFill>
              </a:rPr>
            </a:br>
            <a:r>
              <a:rPr lang="cs-CZ" altLang="cs-CZ" sz="2400" dirty="0">
                <a:solidFill>
                  <a:srgbClr val="000000"/>
                </a:solidFill>
              </a:rPr>
              <a:t> 2.  přes </a:t>
            </a:r>
            <a:r>
              <a:rPr lang="cs-CZ" altLang="cs-CZ" sz="2400" b="1" dirty="0">
                <a:solidFill>
                  <a:srgbClr val="000000"/>
                </a:solidFill>
              </a:rPr>
              <a:t>proxy server </a:t>
            </a:r>
            <a:r>
              <a:rPr lang="cs-CZ" altLang="cs-CZ" sz="2400" dirty="0">
                <a:solidFill>
                  <a:srgbClr val="000000"/>
                </a:solidFill>
              </a:rPr>
              <a:t>(</a:t>
            </a:r>
            <a:r>
              <a:rPr lang="cs-CZ" altLang="cs-CZ" sz="2400" dirty="0">
                <a:solidFill>
                  <a:srgbClr val="000000"/>
                </a:solidFill>
                <a:hlinkClick r:id="rId4"/>
              </a:rPr>
              <a:t>odkaz na </a:t>
            </a:r>
            <a:r>
              <a:rPr lang="cs-CZ" altLang="cs-CZ" sz="2400" dirty="0" smtClean="0">
                <a:solidFill>
                  <a:srgbClr val="000000"/>
                </a:solidFill>
                <a:hlinkClick r:id="rId4"/>
              </a:rPr>
              <a:t>nastavení – návod</a:t>
            </a:r>
            <a:r>
              <a:rPr lang="cs-CZ" altLang="cs-CZ" sz="2400" dirty="0" smtClean="0">
                <a:solidFill>
                  <a:srgbClr val="000000"/>
                </a:solidFill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9220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461418"/>
            <a:ext cx="16764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5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 idx="4294967295"/>
          </p:nvPr>
        </p:nvSpPr>
        <p:spPr>
          <a:xfrm>
            <a:off x="1489075" y="44450"/>
            <a:ext cx="6408738" cy="1162050"/>
          </a:xfrm>
        </p:spPr>
        <p:txBody>
          <a:bodyPr/>
          <a:lstStyle/>
          <a:p>
            <a:pPr algn="l" eaLnBrk="1" hangingPunct="1"/>
            <a:r>
              <a:rPr lang="cs-CZ" altLang="cs-CZ" dirty="0" smtClean="0"/>
              <a:t>       </a:t>
            </a:r>
            <a:r>
              <a:rPr lang="cs-CZ" altLang="cs-CZ" b="1" dirty="0" smtClean="0"/>
              <a:t>Kde zdroje najdete</a:t>
            </a:r>
          </a:p>
        </p:txBody>
      </p:sp>
      <p:pic>
        <p:nvPicPr>
          <p:cNvPr id="22531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96975"/>
            <a:ext cx="8243888" cy="5451475"/>
          </a:xfrm>
        </p:spPr>
      </p:pic>
      <p:pic>
        <p:nvPicPr>
          <p:cNvPr id="22532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6279"/>
            <a:ext cx="9170713" cy="567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1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4000" b="1" dirty="0" smtClean="0"/>
              <a:t>Základy vyhledávání - tvorba dotazu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1800" dirty="0" smtClean="0">
                <a:solidFill>
                  <a:srgbClr val="000000"/>
                </a:solidFill>
              </a:rPr>
              <a:t>Vyjasnit si, co vlastně hledám (články, fakta, citace, AJ x ČJ, </a:t>
            </a:r>
            <a:r>
              <a:rPr lang="cs-CZ" altLang="cs-CZ" sz="1800" b="1" dirty="0" smtClean="0">
                <a:solidFill>
                  <a:srgbClr val="000000"/>
                </a:solidFill>
              </a:rPr>
              <a:t>klíčová slova</a:t>
            </a:r>
            <a:r>
              <a:rPr lang="cs-CZ" altLang="cs-CZ" sz="1800" dirty="0" smtClean="0">
                <a:solidFill>
                  <a:srgbClr val="000000"/>
                </a:solidFill>
              </a:rPr>
              <a:t>, lokace…)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1800" dirty="0" smtClean="0">
                <a:solidFill>
                  <a:srgbClr val="000000"/>
                </a:solidFill>
              </a:rPr>
              <a:t>Zvolit zdroj – využít všechny funkce databází (jednoduché x rozšířené), časové vymezení, personalizace (alerty, citace, ukládání, hledání…)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1800" dirty="0" smtClean="0">
                <a:solidFill>
                  <a:srgbClr val="000000"/>
                </a:solidFill>
              </a:rPr>
              <a:t>Vyhledat sousloví pomocí </a:t>
            </a:r>
            <a:r>
              <a:rPr lang="cs-CZ" altLang="cs-CZ" sz="1800" b="1" dirty="0" smtClean="0">
                <a:solidFill>
                  <a:srgbClr val="000000"/>
                </a:solidFill>
                <a:hlinkClick r:id="rId2"/>
              </a:rPr>
              <a:t>Booleovských</a:t>
            </a:r>
            <a:r>
              <a:rPr lang="cs-CZ" altLang="cs-CZ" sz="1800" dirty="0" smtClean="0">
                <a:solidFill>
                  <a:srgbClr val="000000"/>
                </a:solidFill>
                <a:hlinkClick r:id="rId2"/>
              </a:rPr>
              <a:t> </a:t>
            </a:r>
            <a:r>
              <a:rPr lang="cs-CZ" altLang="cs-CZ" sz="1800" b="1" dirty="0" smtClean="0">
                <a:solidFill>
                  <a:srgbClr val="000000"/>
                </a:solidFill>
                <a:hlinkClick r:id="rId2"/>
              </a:rPr>
              <a:t>operátorů</a:t>
            </a:r>
            <a:r>
              <a:rPr lang="cs-CZ" altLang="cs-CZ" sz="1800" dirty="0" smtClean="0">
                <a:solidFill>
                  <a:srgbClr val="000000"/>
                </a:solidFill>
                <a:hlinkClick r:id="rId2"/>
              </a:rPr>
              <a:t> </a:t>
            </a:r>
            <a:r>
              <a:rPr lang="cs-CZ" altLang="cs-CZ" sz="1800" dirty="0" smtClean="0">
                <a:solidFill>
                  <a:srgbClr val="000000"/>
                </a:solidFill>
              </a:rPr>
              <a:t>(and, or, not), tzv. </a:t>
            </a:r>
            <a:r>
              <a:rPr lang="cs-CZ" altLang="cs-CZ" sz="1800" dirty="0" err="1" smtClean="0">
                <a:solidFill>
                  <a:srgbClr val="000000"/>
                </a:solidFill>
              </a:rPr>
              <a:t>wildcards</a:t>
            </a:r>
            <a:r>
              <a:rPr lang="cs-CZ" altLang="cs-CZ" sz="1800" dirty="0" smtClean="0">
                <a:solidFill>
                  <a:srgbClr val="000000"/>
                </a:solidFill>
              </a:rPr>
              <a:t> (</a:t>
            </a:r>
            <a:r>
              <a:rPr lang="cs-CZ" altLang="cs-CZ" sz="1800" b="1" dirty="0" smtClean="0">
                <a:solidFill>
                  <a:srgbClr val="000000"/>
                </a:solidFill>
              </a:rPr>
              <a:t>zástupné</a:t>
            </a:r>
            <a:r>
              <a:rPr lang="cs-CZ" altLang="cs-CZ" sz="1800" dirty="0" smtClean="0">
                <a:solidFill>
                  <a:srgbClr val="000000"/>
                </a:solidFill>
              </a:rPr>
              <a:t> </a:t>
            </a:r>
            <a:r>
              <a:rPr lang="cs-CZ" altLang="cs-CZ" sz="1800" b="1" dirty="0" smtClean="0">
                <a:solidFill>
                  <a:srgbClr val="000000"/>
                </a:solidFill>
              </a:rPr>
              <a:t>znaky: </a:t>
            </a:r>
            <a:r>
              <a:rPr lang="en-US" altLang="cs-CZ" sz="1800" dirty="0" smtClean="0">
                <a:solidFill>
                  <a:srgbClr val="000000"/>
                </a:solidFill>
                <a:cs typeface="Arial" charset="0"/>
              </a:rPr>
              <a:t>*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,?,</a:t>
            </a:r>
            <a:r>
              <a:rPr lang="en-US" altLang="cs-CZ" sz="1800" dirty="0" smtClean="0">
                <a:solidFill>
                  <a:srgbClr val="000000"/>
                </a:solidFill>
                <a:cs typeface="Arial" charset="0"/>
              </a:rPr>
              <a:t>$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,</a:t>
            </a:r>
            <a:r>
              <a:rPr lang="cs-CZ" altLang="cs-CZ" sz="1800" b="1" dirty="0" smtClean="0">
                <a:solidFill>
                  <a:srgbClr val="000000"/>
                </a:solidFill>
              </a:rPr>
              <a:t> </a:t>
            </a:r>
            <a:r>
              <a:rPr lang="cs-CZ" altLang="cs-CZ" sz="1800" dirty="0" smtClean="0">
                <a:solidFill>
                  <a:srgbClr val="000000"/>
                </a:solidFill>
              </a:rPr>
              <a:t>#), popř. </a:t>
            </a:r>
            <a:r>
              <a:rPr lang="cs-CZ" altLang="cs-CZ" sz="1800" b="1" dirty="0" err="1" smtClean="0">
                <a:solidFill>
                  <a:srgbClr val="000000"/>
                </a:solidFill>
                <a:cs typeface="Arial" charset="0"/>
              </a:rPr>
              <a:t>proximitními</a:t>
            </a:r>
            <a:r>
              <a:rPr lang="cs-CZ" altLang="cs-CZ" sz="1800" b="1" dirty="0" smtClean="0">
                <a:solidFill>
                  <a:srgbClr val="000000"/>
                </a:solidFill>
                <a:cs typeface="Arial" charset="0"/>
              </a:rPr>
              <a:t> operátory 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(</a:t>
            </a:r>
            <a:r>
              <a:rPr lang="cs-CZ" altLang="cs-CZ" sz="1800" dirty="0" err="1" smtClean="0">
                <a:solidFill>
                  <a:srgbClr val="000000"/>
                </a:solidFill>
                <a:cs typeface="Arial" charset="0"/>
              </a:rPr>
              <a:t>within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, </a:t>
            </a:r>
            <a:r>
              <a:rPr lang="cs-CZ" altLang="cs-CZ" sz="1800" dirty="0" err="1" smtClean="0">
                <a:solidFill>
                  <a:srgbClr val="000000"/>
                </a:solidFill>
                <a:cs typeface="Arial" charset="0"/>
              </a:rPr>
              <a:t>near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…)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cs-CZ" altLang="cs-CZ" sz="24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400" dirty="0" smtClean="0">
              <a:cs typeface="Arial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cs-CZ" altLang="cs-CZ" sz="24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400" dirty="0" smtClean="0">
              <a:cs typeface="Arial" charset="0"/>
            </a:endParaRP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306635"/>
              </a:buClr>
              <a:buFont typeface="Arial" pitchFamily="34" charset="0"/>
              <a:buNone/>
              <a:defRPr/>
            </a:pPr>
            <a:endParaRPr lang="cs-CZ" altLang="cs-CZ" sz="2000" dirty="0" smtClean="0">
              <a:solidFill>
                <a:srgbClr val="313340"/>
              </a:solidFill>
              <a:cs typeface="Arial" charset="0"/>
            </a:endParaRP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306635"/>
              </a:buClr>
              <a:buFont typeface="Arial" pitchFamily="34" charset="0"/>
              <a:buNone/>
              <a:defRPr/>
            </a:pPr>
            <a:r>
              <a:rPr lang="cs-CZ" altLang="cs-CZ" sz="1800" dirty="0" err="1" smtClean="0">
                <a:solidFill>
                  <a:srgbClr val="000000"/>
                </a:solidFill>
                <a:cs typeface="Arial" charset="0"/>
              </a:rPr>
              <a:t>čern</a:t>
            </a:r>
            <a:r>
              <a:rPr lang="cs-CZ" altLang="cs-CZ" sz="1800" dirty="0" smtClean="0">
                <a:solidFill>
                  <a:srgbClr val="FF3300"/>
                </a:solidFill>
                <a:cs typeface="Arial" charset="0"/>
              </a:rPr>
              <a:t>*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(</a:t>
            </a:r>
            <a:r>
              <a:rPr lang="cs-CZ" altLang="cs-CZ" sz="1800" dirty="0" err="1" smtClean="0">
                <a:solidFill>
                  <a:srgbClr val="000000"/>
                </a:solidFill>
                <a:cs typeface="Arial" charset="0"/>
              </a:rPr>
              <a:t>ý,á,é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), </a:t>
            </a:r>
            <a:r>
              <a:rPr lang="cs-CZ" altLang="cs-CZ" sz="1800" dirty="0" smtClean="0">
                <a:solidFill>
                  <a:srgbClr val="FF3300"/>
                </a:solidFill>
                <a:cs typeface="Arial" charset="0"/>
              </a:rPr>
              <a:t>„“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přesná fráze v přesném znění, </a:t>
            </a:r>
            <a:r>
              <a:rPr lang="cs-CZ" altLang="cs-CZ" sz="1800" dirty="0" err="1" smtClean="0">
                <a:solidFill>
                  <a:srgbClr val="000000"/>
                </a:solidFill>
                <a:cs typeface="Arial" charset="0"/>
              </a:rPr>
              <a:t>wom</a:t>
            </a:r>
            <a:r>
              <a:rPr lang="en-US" altLang="cs-CZ" sz="1800" dirty="0" smtClean="0">
                <a:solidFill>
                  <a:srgbClr val="FF3300"/>
                </a:solidFill>
                <a:cs typeface="Arial" charset="0"/>
              </a:rPr>
              <a:t>$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n (</a:t>
            </a:r>
            <a:r>
              <a:rPr lang="cs-CZ" altLang="cs-CZ" sz="1800" dirty="0" smtClean="0">
                <a:solidFill>
                  <a:srgbClr val="FF3300"/>
                </a:solidFill>
                <a:cs typeface="Arial" charset="0"/>
              </a:rPr>
              <a:t>?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) = </a:t>
            </a:r>
            <a:r>
              <a:rPr lang="cs-CZ" altLang="cs-CZ" sz="1800" i="1" dirty="0" err="1" smtClean="0">
                <a:solidFill>
                  <a:srgbClr val="000000"/>
                </a:solidFill>
                <a:cs typeface="Arial" charset="0"/>
              </a:rPr>
              <a:t>wom</a:t>
            </a:r>
            <a:r>
              <a:rPr lang="cs-CZ" altLang="cs-CZ" sz="1800" b="1" i="1" dirty="0" err="1" smtClean="0">
                <a:solidFill>
                  <a:srgbClr val="000000"/>
                </a:solidFill>
                <a:cs typeface="Arial" charset="0"/>
              </a:rPr>
              <a:t>a</a:t>
            </a:r>
            <a:r>
              <a:rPr lang="cs-CZ" altLang="cs-CZ" sz="1800" i="1" dirty="0" err="1" smtClean="0">
                <a:solidFill>
                  <a:srgbClr val="000000"/>
                </a:solidFill>
                <a:cs typeface="Arial" charset="0"/>
              </a:rPr>
              <a:t>n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, </a:t>
            </a:r>
            <a:r>
              <a:rPr lang="cs-CZ" altLang="cs-CZ" sz="1800" i="1" dirty="0" err="1" smtClean="0">
                <a:solidFill>
                  <a:srgbClr val="000000"/>
                </a:solidFill>
                <a:cs typeface="Arial" charset="0"/>
              </a:rPr>
              <a:t>wom</a:t>
            </a:r>
            <a:r>
              <a:rPr lang="cs-CZ" altLang="cs-CZ" sz="1800" b="1" i="1" dirty="0" err="1" smtClean="0">
                <a:solidFill>
                  <a:srgbClr val="000000"/>
                </a:solidFill>
                <a:cs typeface="Arial" charset="0"/>
              </a:rPr>
              <a:t>e</a:t>
            </a:r>
            <a:r>
              <a:rPr lang="cs-CZ" altLang="cs-CZ" sz="1800" i="1" dirty="0" err="1" smtClean="0">
                <a:solidFill>
                  <a:srgbClr val="000000"/>
                </a:solidFill>
                <a:cs typeface="Arial" charset="0"/>
              </a:rPr>
              <a:t>n</a:t>
            </a:r>
            <a:endParaRPr lang="cs-CZ" altLang="cs-CZ" sz="1800" i="1" dirty="0" smtClean="0">
              <a:solidFill>
                <a:srgbClr val="000000"/>
              </a:solidFill>
              <a:cs typeface="Arial" charset="0"/>
            </a:endParaRP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306635"/>
              </a:buClr>
              <a:buFont typeface="Arial" pitchFamily="34" charset="0"/>
              <a:buNone/>
              <a:defRPr/>
            </a:pPr>
            <a:r>
              <a:rPr lang="cs-CZ" altLang="cs-CZ" sz="1800" i="1" dirty="0" err="1" smtClean="0">
                <a:solidFill>
                  <a:srgbClr val="000000"/>
                </a:solidFill>
              </a:rPr>
              <a:t>col</a:t>
            </a:r>
            <a:r>
              <a:rPr lang="cs-CZ" altLang="cs-CZ" sz="1800" i="1" dirty="0" smtClean="0">
                <a:solidFill>
                  <a:srgbClr val="FF3300"/>
                </a:solidFill>
              </a:rPr>
              <a:t>##</a:t>
            </a:r>
            <a:r>
              <a:rPr lang="cs-CZ" altLang="cs-CZ" sz="1800" i="1" dirty="0" smtClean="0">
                <a:solidFill>
                  <a:srgbClr val="000000"/>
                </a:solidFill>
              </a:rPr>
              <a:t>r </a:t>
            </a: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=</a:t>
            </a:r>
            <a:r>
              <a:rPr lang="cs-CZ" altLang="cs-CZ" sz="1800" i="1" dirty="0" smtClean="0">
                <a:solidFill>
                  <a:srgbClr val="000000"/>
                </a:solidFill>
              </a:rPr>
              <a:t> </a:t>
            </a:r>
            <a:r>
              <a:rPr lang="cs-CZ" altLang="cs-CZ" sz="1800" dirty="0" smtClean="0">
                <a:solidFill>
                  <a:srgbClr val="000000"/>
                </a:solidFill>
              </a:rPr>
              <a:t>náhrada za více symbolů, přesná fáze „“</a:t>
            </a:r>
            <a:endParaRPr lang="cs-CZ" altLang="cs-CZ" sz="1800" i="1" dirty="0" smtClean="0">
              <a:solidFill>
                <a:srgbClr val="000000"/>
              </a:solidFill>
              <a:cs typeface="Arial" charset="0"/>
            </a:endParaRP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306635"/>
              </a:buClr>
              <a:buFont typeface="Arial" pitchFamily="34" charset="0"/>
              <a:buNone/>
              <a:defRPr/>
            </a:pPr>
            <a:r>
              <a:rPr lang="cs-CZ" altLang="cs-CZ" sz="1800" dirty="0" smtClean="0">
                <a:solidFill>
                  <a:srgbClr val="000000"/>
                </a:solidFill>
                <a:cs typeface="Arial" charset="0"/>
              </a:rPr>
              <a:t>mnoho výsledků -&gt; zpřesnit dotaz X rozšířit dotaz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sp>
        <p:nvSpPr>
          <p:cNvPr id="21508" name="Oval 10"/>
          <p:cNvSpPr>
            <a:spLocks noChangeArrowheads="1"/>
          </p:cNvSpPr>
          <p:nvPr/>
        </p:nvSpPr>
        <p:spPr bwMode="auto">
          <a:xfrm>
            <a:off x="971550" y="3286125"/>
            <a:ext cx="863600" cy="1008063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charset="0"/>
              </a:rPr>
              <a:t>A</a:t>
            </a:r>
          </a:p>
        </p:txBody>
      </p:sp>
      <p:sp>
        <p:nvSpPr>
          <p:cNvPr id="21509" name="Oval 11"/>
          <p:cNvSpPr>
            <a:spLocks noChangeArrowheads="1"/>
          </p:cNvSpPr>
          <p:nvPr/>
        </p:nvSpPr>
        <p:spPr bwMode="auto">
          <a:xfrm>
            <a:off x="1403350" y="3306763"/>
            <a:ext cx="863600" cy="1008062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charset="0"/>
              </a:rPr>
              <a:t>      B</a:t>
            </a:r>
          </a:p>
        </p:txBody>
      </p:sp>
      <p:sp>
        <p:nvSpPr>
          <p:cNvPr id="21510" name="Oval 11"/>
          <p:cNvSpPr>
            <a:spLocks noChangeArrowheads="1"/>
          </p:cNvSpPr>
          <p:nvPr/>
        </p:nvSpPr>
        <p:spPr bwMode="auto">
          <a:xfrm>
            <a:off x="4284663" y="3275013"/>
            <a:ext cx="863600" cy="1008062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charset="0"/>
              </a:rPr>
              <a:t>B</a:t>
            </a:r>
          </a:p>
        </p:txBody>
      </p:sp>
      <p:sp>
        <p:nvSpPr>
          <p:cNvPr id="21511" name="Oval 18"/>
          <p:cNvSpPr>
            <a:spLocks noChangeArrowheads="1"/>
          </p:cNvSpPr>
          <p:nvPr/>
        </p:nvSpPr>
        <p:spPr bwMode="auto">
          <a:xfrm>
            <a:off x="3419475" y="3286125"/>
            <a:ext cx="865188" cy="1008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charset="0"/>
              </a:rPr>
              <a:t>A</a:t>
            </a:r>
          </a:p>
        </p:txBody>
      </p:sp>
      <p:sp>
        <p:nvSpPr>
          <p:cNvPr id="21512" name="Oval 24"/>
          <p:cNvSpPr>
            <a:spLocks noChangeArrowheads="1"/>
          </p:cNvSpPr>
          <p:nvPr/>
        </p:nvSpPr>
        <p:spPr bwMode="auto">
          <a:xfrm>
            <a:off x="5727700" y="3286125"/>
            <a:ext cx="865188" cy="1008063"/>
          </a:xfrm>
          <a:prstGeom prst="ellipse">
            <a:avLst/>
          </a:prstGeom>
          <a:solidFill>
            <a:srgbClr val="FF33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charset="0"/>
              </a:rPr>
              <a:t>A</a:t>
            </a:r>
          </a:p>
        </p:txBody>
      </p:sp>
      <p:sp>
        <p:nvSpPr>
          <p:cNvPr id="21513" name="Oval 25"/>
          <p:cNvSpPr>
            <a:spLocks noChangeArrowheads="1"/>
          </p:cNvSpPr>
          <p:nvPr/>
        </p:nvSpPr>
        <p:spPr bwMode="auto">
          <a:xfrm>
            <a:off x="6159500" y="3314700"/>
            <a:ext cx="792163" cy="10080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charset="0"/>
              </a:rPr>
              <a:t>B</a:t>
            </a:r>
          </a:p>
        </p:txBody>
      </p:sp>
      <p:sp>
        <p:nvSpPr>
          <p:cNvPr id="21514" name="Text Box 14"/>
          <p:cNvSpPr txBox="1">
            <a:spLocks noChangeArrowheads="1"/>
          </p:cNvSpPr>
          <p:nvPr/>
        </p:nvSpPr>
        <p:spPr bwMode="auto">
          <a:xfrm>
            <a:off x="1341438" y="4322763"/>
            <a:ext cx="719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dirty="0">
                <a:latin typeface="Arial" charset="0"/>
              </a:rPr>
              <a:t>AND</a:t>
            </a:r>
          </a:p>
        </p:txBody>
      </p:sp>
      <p:sp>
        <p:nvSpPr>
          <p:cNvPr id="21515" name="Text Box 14"/>
          <p:cNvSpPr txBox="1">
            <a:spLocks noChangeArrowheads="1"/>
          </p:cNvSpPr>
          <p:nvPr/>
        </p:nvSpPr>
        <p:spPr bwMode="auto">
          <a:xfrm>
            <a:off x="3956050" y="4318000"/>
            <a:ext cx="719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>
                <a:latin typeface="Arial" charset="0"/>
              </a:rPr>
              <a:t>OR</a:t>
            </a:r>
          </a:p>
        </p:txBody>
      </p:sp>
      <p:sp>
        <p:nvSpPr>
          <p:cNvPr id="21516" name="Text Box 14"/>
          <p:cNvSpPr txBox="1">
            <a:spLocks noChangeArrowheads="1"/>
          </p:cNvSpPr>
          <p:nvPr/>
        </p:nvSpPr>
        <p:spPr bwMode="auto">
          <a:xfrm>
            <a:off x="5940425" y="4337050"/>
            <a:ext cx="7191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>
                <a:latin typeface="Arial" charset="0"/>
              </a:rPr>
              <a:t>AND NOT</a:t>
            </a:r>
          </a:p>
        </p:txBody>
      </p:sp>
      <p:pic>
        <p:nvPicPr>
          <p:cNvPr id="21517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200400"/>
            <a:ext cx="1352550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8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 smtClean="0"/>
              <a:t>Etika v EIZ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78631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400" dirty="0" smtClean="0">
              <a:solidFill>
                <a:srgbClr val="0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400" dirty="0" smtClean="0">
                <a:solidFill>
                  <a:srgbClr val="000000"/>
                </a:solidFill>
              </a:rPr>
              <a:t>Pouze pro vlastní potřebu (nevyužívat ke generování zisku</a:t>
            </a:r>
            <a:r>
              <a:rPr lang="cs-CZ" altLang="cs-CZ" sz="2400" dirty="0">
                <a:solidFill>
                  <a:srgbClr val="000000"/>
                </a:solidFill>
              </a:rPr>
              <a:t>)</a:t>
            </a:r>
            <a:endParaRPr lang="cs-CZ" altLang="cs-CZ" sz="2400" dirty="0" smtClean="0">
              <a:solidFill>
                <a:srgbClr val="0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400" dirty="0">
              <a:solidFill>
                <a:srgbClr val="0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400" dirty="0" smtClean="0">
                <a:solidFill>
                  <a:srgbClr val="000000"/>
                </a:solidFill>
              </a:rPr>
              <a:t>Ochrana proti plagiátorství (vodotisk, kopírování omezeno)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400" dirty="0" smtClean="0">
              <a:solidFill>
                <a:srgbClr val="0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400" dirty="0" smtClean="0">
                <a:solidFill>
                  <a:srgbClr val="000000"/>
                </a:solidFill>
              </a:rPr>
              <a:t>Řádné citování dle platných norem, dodržování autorských podmínek práv a norem </a:t>
            </a:r>
            <a:r>
              <a:rPr lang="cs-CZ" altLang="cs-CZ" sz="2400" b="1" dirty="0" smtClean="0">
                <a:solidFill>
                  <a:srgbClr val="000000"/>
                </a:solidFill>
              </a:rPr>
              <a:t>(</a:t>
            </a:r>
            <a:r>
              <a:rPr lang="cs-CZ" sz="2400" b="1" dirty="0" smtClean="0"/>
              <a:t>užití jakékoliv myšlenky v odborné práci bez uvedení jejího autora je bráno jako plagiát)</a:t>
            </a:r>
            <a:r>
              <a:rPr lang="cs-CZ" altLang="cs-CZ" sz="2400" dirty="0" smtClean="0">
                <a:solidFill>
                  <a:srgbClr val="000000"/>
                </a:solidFill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altLang="cs-CZ" sz="3400" dirty="0" smtClean="0">
              <a:solidFill>
                <a:srgbClr val="0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13316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15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b="1" dirty="0" smtClean="0"/>
              <a:t>Jak na citace v EIZ?</a:t>
            </a:r>
          </a:p>
        </p:txBody>
      </p:sp>
      <p:sp>
        <p:nvSpPr>
          <p:cNvPr id="1433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altLang="cs-CZ" sz="2400" dirty="0" smtClean="0"/>
          </a:p>
          <a:p>
            <a:r>
              <a:rPr lang="cs-CZ" altLang="cs-CZ" sz="2400" dirty="0" smtClean="0"/>
              <a:t>Možnost automaticky generovat dle různých stylů</a:t>
            </a:r>
          </a:p>
          <a:p>
            <a:endParaRPr lang="cs-CZ" altLang="cs-CZ" sz="2400" dirty="0" smtClean="0"/>
          </a:p>
          <a:p>
            <a:r>
              <a:rPr lang="cs-CZ" altLang="cs-CZ" sz="2400" dirty="0" smtClean="0"/>
              <a:t>Snaha o jednoduchost (</a:t>
            </a:r>
            <a:r>
              <a:rPr lang="cs-CZ" altLang="cs-CZ" sz="2400" dirty="0" err="1" smtClean="0"/>
              <a:t>Ebsco</a:t>
            </a:r>
            <a:r>
              <a:rPr lang="cs-CZ" altLang="cs-CZ" sz="2400" dirty="0" smtClean="0"/>
              <a:t> </a:t>
            </a:r>
            <a:r>
              <a:rPr lang="cs-CZ" altLang="cs-CZ" sz="2400" dirty="0" err="1" smtClean="0"/>
              <a:t>Discovery</a:t>
            </a:r>
            <a:r>
              <a:rPr lang="cs-CZ" altLang="cs-CZ" sz="2400" dirty="0" smtClean="0"/>
              <a:t> – stačí „1 klik“)</a:t>
            </a:r>
            <a:br>
              <a:rPr lang="cs-CZ" altLang="cs-CZ" sz="2400" dirty="0" smtClean="0"/>
            </a:br>
            <a:endParaRPr lang="cs-CZ" altLang="cs-CZ" sz="2400" dirty="0" smtClean="0"/>
          </a:p>
          <a:p>
            <a:r>
              <a:rPr lang="cs-CZ" altLang="cs-CZ" sz="2400" dirty="0" smtClean="0"/>
              <a:t>Doporučujeme využívat citační </a:t>
            </a:r>
            <a:r>
              <a:rPr lang="cs-CZ" altLang="cs-CZ" sz="2400" dirty="0" err="1" smtClean="0"/>
              <a:t>managery</a:t>
            </a:r>
            <a:r>
              <a:rPr lang="cs-CZ" altLang="cs-CZ" sz="2400" dirty="0" smtClean="0"/>
              <a:t> (např. </a:t>
            </a:r>
            <a:r>
              <a:rPr lang="cs-CZ" altLang="cs-CZ" sz="2400" b="1" dirty="0" smtClean="0"/>
              <a:t>Citace PRO+</a:t>
            </a:r>
            <a:r>
              <a:rPr lang="cs-CZ" altLang="cs-CZ" sz="2400" dirty="0" smtClean="0"/>
              <a:t>, </a:t>
            </a:r>
            <a:r>
              <a:rPr lang="cs-CZ" altLang="cs-CZ" sz="2400" dirty="0" err="1" smtClean="0"/>
              <a:t>Endnote</a:t>
            </a:r>
            <a:r>
              <a:rPr lang="cs-CZ" altLang="cs-CZ" sz="2400" dirty="0" smtClean="0"/>
              <a:t>…)</a:t>
            </a:r>
          </a:p>
          <a:p>
            <a:endParaRPr lang="cs-CZ" altLang="cs-CZ" sz="2400" dirty="0" smtClean="0"/>
          </a:p>
          <a:p>
            <a:r>
              <a:rPr lang="cs-CZ" altLang="cs-CZ" sz="2400" dirty="0" smtClean="0"/>
              <a:t>Možnost exportování citací v univerzálních formátech (RIS, </a:t>
            </a:r>
            <a:r>
              <a:rPr lang="cs-CZ" altLang="cs-CZ" sz="2400" dirty="0" err="1" smtClean="0"/>
              <a:t>Ref</a:t>
            </a:r>
            <a:r>
              <a:rPr lang="cs-CZ" altLang="cs-CZ" sz="2400" dirty="0" smtClean="0"/>
              <a:t>…)</a:t>
            </a:r>
          </a:p>
          <a:p>
            <a:endParaRPr lang="cs-CZ" altLang="cs-CZ" dirty="0" smtClean="0"/>
          </a:p>
        </p:txBody>
      </p:sp>
      <p:pic>
        <p:nvPicPr>
          <p:cNvPr id="14340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306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 dirty="0" smtClean="0">
                <a:solidFill>
                  <a:srgbClr val="FF0000"/>
                </a:solidFill>
              </a:rPr>
              <a:t>                        </a:t>
            </a:r>
            <a:endParaRPr lang="cs-CZ" altLang="cs-CZ" dirty="0" smtClean="0"/>
          </a:p>
        </p:txBody>
      </p:sp>
      <p:sp>
        <p:nvSpPr>
          <p:cNvPr id="1536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altLang="cs-CZ" sz="2400" b="1" dirty="0" smtClean="0">
                <a:hlinkClick r:id="rId2"/>
              </a:rPr>
              <a:t>Citace PRO+: </a:t>
            </a:r>
            <a:r>
              <a:rPr lang="cs-CZ" altLang="cs-CZ" sz="2000" dirty="0" smtClean="0"/>
              <a:t>je určen pro správu osobních bibliografických citací, pro studenty UJEP zdarma, </a:t>
            </a:r>
            <a:r>
              <a:rPr lang="cs-CZ" altLang="cs-CZ" sz="2000" dirty="0" smtClean="0">
                <a:hlinkClick r:id="rId3"/>
              </a:rPr>
              <a:t>odkaz</a:t>
            </a:r>
            <a:r>
              <a:rPr lang="cs-CZ" altLang="cs-CZ" sz="2000" dirty="0" smtClean="0"/>
              <a:t> (na této stránce použijte institucionální přihlášení – vyberte UJEP – následně zadejte vaše </a:t>
            </a:r>
            <a:r>
              <a:rPr lang="cs-CZ" altLang="cs-CZ" sz="2000" dirty="0" err="1" smtClean="0"/>
              <a:t>STAGové</a:t>
            </a:r>
            <a:r>
              <a:rPr lang="cs-CZ" altLang="cs-CZ" sz="2000" dirty="0" smtClean="0"/>
              <a:t> údaje pro přihlášení)</a:t>
            </a:r>
          </a:p>
          <a:p>
            <a:r>
              <a:rPr lang="cs-CZ" altLang="cs-CZ" sz="2000" dirty="0" smtClean="0">
                <a:hlinkClick r:id="rId4"/>
              </a:rPr>
              <a:t>Návod v PDF</a:t>
            </a:r>
            <a:r>
              <a:rPr lang="cs-CZ" altLang="cs-CZ" sz="2000" dirty="0" smtClean="0"/>
              <a:t>, </a:t>
            </a:r>
            <a:r>
              <a:rPr lang="cs-CZ" altLang="cs-CZ" sz="2000" dirty="0" smtClean="0">
                <a:hlinkClick r:id="rId5"/>
              </a:rPr>
              <a:t>Video návody</a:t>
            </a:r>
            <a:endParaRPr lang="cs-CZ" altLang="cs-CZ" sz="2000" dirty="0" smtClean="0"/>
          </a:p>
          <a:p>
            <a:pPr marL="0" indent="0">
              <a:buNone/>
            </a:pPr>
            <a:endParaRPr lang="cs-CZ" altLang="cs-CZ" sz="2000" dirty="0" smtClean="0"/>
          </a:p>
          <a:p>
            <a:r>
              <a:rPr lang="cs-CZ" altLang="cs-CZ" sz="2000" dirty="0" smtClean="0"/>
              <a:t>Umožňuje prohledávat online zdroje, ukládat, organizovat, exportovat, importovat a formátovat citace a bibliografie </a:t>
            </a:r>
          </a:p>
          <a:p>
            <a:endParaRPr lang="cs-CZ" altLang="cs-CZ" sz="2000" dirty="0" smtClean="0"/>
          </a:p>
          <a:p>
            <a:r>
              <a:rPr lang="cs-CZ" altLang="cs-CZ" sz="2000" dirty="0" smtClean="0"/>
              <a:t>Až 6000 citačních stylů (ISO 690, APA, AMA, Chicago atd.)</a:t>
            </a:r>
            <a:br>
              <a:rPr lang="cs-CZ" altLang="cs-CZ" sz="2000" dirty="0" smtClean="0"/>
            </a:br>
            <a:endParaRPr lang="cs-CZ" altLang="cs-CZ" sz="2000" dirty="0" smtClean="0"/>
          </a:p>
          <a:p>
            <a:r>
              <a:rPr lang="cs-CZ" altLang="cs-CZ" sz="2000" dirty="0" smtClean="0"/>
              <a:t>Zásuvné moduly do vyhledávačů: </a:t>
            </a:r>
            <a:r>
              <a:rPr lang="cs-CZ" altLang="cs-CZ" sz="2000" b="1" dirty="0" smtClean="0"/>
              <a:t>Chrome, </a:t>
            </a:r>
            <a:r>
              <a:rPr lang="cs-CZ" altLang="cs-CZ" sz="2000" b="1" dirty="0" err="1" smtClean="0"/>
              <a:t>Mozilla</a:t>
            </a:r>
            <a:r>
              <a:rPr lang="cs-CZ" altLang="cs-CZ" sz="2000" b="1" dirty="0" smtClean="0"/>
              <a:t> </a:t>
            </a:r>
            <a:r>
              <a:rPr lang="cs-CZ" altLang="cs-CZ" sz="2000" dirty="0" smtClean="0"/>
              <a:t>(vyhledá na webu citace z textu podle DOI, ISBN)</a:t>
            </a:r>
            <a:br>
              <a:rPr lang="cs-CZ" altLang="cs-CZ" sz="2000" dirty="0" smtClean="0"/>
            </a:br>
            <a:endParaRPr lang="cs-CZ" altLang="cs-CZ" sz="2000" dirty="0" smtClean="0"/>
          </a:p>
          <a:p>
            <a:r>
              <a:rPr lang="cs-CZ" altLang="cs-CZ" sz="2000" dirty="0" smtClean="0"/>
              <a:t>Modul </a:t>
            </a:r>
            <a:r>
              <a:rPr lang="cs-CZ" altLang="cs-CZ" sz="2000" b="1" dirty="0" smtClean="0"/>
              <a:t>do Wordu </a:t>
            </a:r>
            <a:r>
              <a:rPr lang="cs-CZ" altLang="cs-CZ" sz="2000" dirty="0" smtClean="0"/>
              <a:t>(dokáže vkládat citace do textu a generovat seznam použité literatury)  </a:t>
            </a:r>
            <a:r>
              <a:rPr lang="cs-CZ" altLang="cs-CZ" sz="2400" dirty="0" smtClean="0"/>
              <a:t/>
            </a:r>
            <a:br>
              <a:rPr lang="cs-CZ" altLang="cs-CZ" sz="2400" dirty="0" smtClean="0"/>
            </a:br>
            <a:endParaRPr lang="cs-CZ" altLang="cs-CZ" sz="2400" b="1" dirty="0" smtClean="0"/>
          </a:p>
        </p:txBody>
      </p:sp>
      <p:pic>
        <p:nvPicPr>
          <p:cNvPr id="15364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3" descr="C:\Users\masekj\Desktop\image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49275"/>
            <a:ext cx="2808287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89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 smtClean="0"/>
              <a:t>Dobré vědět…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786313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400" dirty="0" smtClean="0">
                <a:solidFill>
                  <a:srgbClr val="000000"/>
                </a:solidFill>
                <a:hlinkClick r:id="rId2"/>
              </a:rPr>
              <a:t>Open Access/Science </a:t>
            </a:r>
            <a:r>
              <a:rPr lang="cs-CZ" altLang="cs-CZ" sz="2400" dirty="0" smtClean="0">
                <a:solidFill>
                  <a:srgbClr val="000000"/>
                </a:solidFill>
              </a:rPr>
              <a:t>(model otevřeného přístupu k publikování): </a:t>
            </a:r>
            <a:r>
              <a:rPr lang="en-US" sz="2400" b="1" dirty="0" smtClean="0"/>
              <a:t>Directory of Open Access Journals (DOAJ)</a:t>
            </a:r>
            <a:r>
              <a:rPr lang="cs-CZ" sz="2400" b="1" dirty="0" smtClean="0"/>
              <a:t> </a:t>
            </a:r>
            <a:r>
              <a:rPr lang="cs-CZ" altLang="cs-CZ" sz="2400" dirty="0" smtClean="0">
                <a:solidFill>
                  <a:srgbClr val="000000"/>
                </a:solidFill>
                <a:hlinkClick r:id="rId3"/>
              </a:rPr>
              <a:t>http://doaj.org/</a:t>
            </a:r>
            <a:r>
              <a:rPr lang="cs-CZ" altLang="cs-CZ" sz="2400" dirty="0" smtClean="0">
                <a:solidFill>
                  <a:srgbClr val="000000"/>
                </a:solidFill>
              </a:rPr>
              <a:t>, </a:t>
            </a:r>
            <a:br>
              <a:rPr lang="cs-CZ" altLang="cs-CZ" sz="2400" dirty="0" smtClean="0">
                <a:solidFill>
                  <a:srgbClr val="000000"/>
                </a:solidFill>
              </a:rPr>
            </a:br>
            <a:r>
              <a:rPr lang="cs-CZ" altLang="cs-CZ" sz="2400" b="1" dirty="0" smtClean="0">
                <a:solidFill>
                  <a:srgbClr val="000000"/>
                </a:solidFill>
              </a:rPr>
              <a:t>Open Access v ČJ</a:t>
            </a:r>
            <a:r>
              <a:rPr lang="cs-CZ" altLang="cs-CZ" sz="2400" dirty="0" smtClean="0">
                <a:solidFill>
                  <a:srgbClr val="000000"/>
                </a:solidFill>
              </a:rPr>
              <a:t>: </a:t>
            </a:r>
            <a:r>
              <a:rPr lang="cs-CZ" altLang="cs-CZ" sz="2400" dirty="0" smtClean="0">
                <a:hlinkClick r:id="rId4"/>
              </a:rPr>
              <a:t>http://www.openaccess.cz/</a:t>
            </a:r>
            <a:endParaRPr lang="cs-CZ" altLang="cs-CZ" sz="24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altLang="cs-CZ" sz="4000" dirty="0" smtClean="0">
              <a:solidFill>
                <a:srgbClr val="0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400" dirty="0" err="1" smtClean="0">
                <a:solidFill>
                  <a:srgbClr val="000000"/>
                </a:solidFill>
                <a:hlinkClick r:id="rId5"/>
              </a:rPr>
              <a:t>Creative</a:t>
            </a:r>
            <a:r>
              <a:rPr lang="cs-CZ" altLang="cs-CZ" sz="2400" dirty="0" smtClean="0">
                <a:solidFill>
                  <a:srgbClr val="000000"/>
                </a:solidFill>
                <a:hlinkClick r:id="rId5"/>
              </a:rPr>
              <a:t> </a:t>
            </a:r>
            <a:r>
              <a:rPr lang="cs-CZ" altLang="cs-CZ" sz="2400" dirty="0" err="1" smtClean="0">
                <a:solidFill>
                  <a:srgbClr val="000000"/>
                </a:solidFill>
                <a:hlinkClick r:id="rId5"/>
              </a:rPr>
              <a:t>Commons</a:t>
            </a:r>
            <a:r>
              <a:rPr lang="cs-CZ" altLang="cs-CZ" sz="2400" dirty="0" smtClean="0">
                <a:solidFill>
                  <a:srgbClr val="000000"/>
                </a:solidFill>
                <a:hlinkClick r:id="rId5"/>
              </a:rPr>
              <a:t> </a:t>
            </a:r>
            <a:r>
              <a:rPr lang="cs-CZ" altLang="cs-CZ" sz="2400" dirty="0" smtClean="0">
                <a:solidFill>
                  <a:srgbClr val="000000"/>
                </a:solidFill>
              </a:rPr>
              <a:t>(autor některá svá práva užívání přenechává veřejnosti, např. </a:t>
            </a:r>
            <a:r>
              <a:rPr lang="cs-CZ" altLang="cs-CZ" sz="2400" dirty="0" smtClean="0">
                <a:solidFill>
                  <a:srgbClr val="000000"/>
                </a:solidFill>
                <a:hlinkClick r:id="rId6"/>
              </a:rPr>
              <a:t>Wikipedie</a:t>
            </a:r>
            <a:r>
              <a:rPr lang="cs-CZ" altLang="cs-CZ" sz="2400" dirty="0" smtClean="0">
                <a:solidFill>
                  <a:srgbClr val="000000"/>
                </a:solidFill>
              </a:rPr>
              <a:t>, </a:t>
            </a:r>
            <a:r>
              <a:rPr lang="cs-CZ" altLang="cs-CZ" sz="2400" dirty="0">
                <a:solidFill>
                  <a:srgbClr val="000000"/>
                </a:solidFill>
              </a:rPr>
              <a:t>G</a:t>
            </a:r>
            <a:r>
              <a:rPr lang="cs-CZ" altLang="cs-CZ" sz="2400" dirty="0" smtClean="0">
                <a:solidFill>
                  <a:srgbClr val="000000"/>
                </a:solidFill>
              </a:rPr>
              <a:t>oogle+/</a:t>
            </a:r>
            <a:r>
              <a:rPr lang="cs-CZ" altLang="cs-CZ" sz="2400" dirty="0" err="1" smtClean="0">
                <a:solidFill>
                  <a:srgbClr val="000000"/>
                </a:solidFill>
              </a:rPr>
              <a:t>Picasa</a:t>
            </a:r>
            <a:r>
              <a:rPr lang="cs-CZ" altLang="cs-CZ" sz="2400" dirty="0" smtClean="0">
                <a:solidFill>
                  <a:srgbClr val="000000"/>
                </a:solidFill>
              </a:rPr>
              <a:t>, </a:t>
            </a:r>
            <a:r>
              <a:rPr lang="cs-CZ" altLang="cs-CZ" sz="2400" dirty="0" err="1" smtClean="0">
                <a:solidFill>
                  <a:srgbClr val="000000"/>
                </a:solidFill>
              </a:rPr>
              <a:t>Tv</a:t>
            </a:r>
            <a:r>
              <a:rPr lang="cs-CZ" altLang="cs-CZ" sz="2400" dirty="0" smtClean="0">
                <a:solidFill>
                  <a:srgbClr val="000000"/>
                </a:solidFill>
              </a:rPr>
              <a:t>-</a:t>
            </a:r>
            <a:r>
              <a:rPr lang="cs-CZ" altLang="cs-CZ" sz="2400" dirty="0" smtClean="0">
                <a:solidFill>
                  <a:srgbClr val="000000"/>
                </a:solidFill>
                <a:hlinkClick r:id="rId7"/>
              </a:rPr>
              <a:t>Al </a:t>
            </a:r>
            <a:r>
              <a:rPr lang="cs-CZ" altLang="cs-CZ" sz="2400" dirty="0" err="1" smtClean="0">
                <a:solidFill>
                  <a:srgbClr val="000000"/>
                </a:solidFill>
                <a:hlinkClick r:id="rId7"/>
              </a:rPr>
              <a:t>Jazeera</a:t>
            </a:r>
            <a:r>
              <a:rPr lang="cs-CZ" altLang="cs-CZ" sz="2400" dirty="0" smtClean="0">
                <a:solidFill>
                  <a:srgbClr val="000000"/>
                </a:solidFill>
              </a:rPr>
              <a:t>, web </a:t>
            </a:r>
            <a:r>
              <a:rPr lang="cs-CZ" altLang="cs-CZ" sz="2400" dirty="0" smtClean="0">
                <a:solidFill>
                  <a:srgbClr val="000000"/>
                </a:solidFill>
                <a:hlinkClick r:id="rId8"/>
              </a:rPr>
              <a:t>MŽP</a:t>
            </a:r>
            <a:r>
              <a:rPr lang="cs-CZ" altLang="cs-CZ" sz="2400" dirty="0" smtClean="0">
                <a:solidFill>
                  <a:srgbClr val="000000"/>
                </a:solidFill>
              </a:rPr>
              <a:t>…)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3600" b="1" dirty="0" smtClean="0">
              <a:solidFill>
                <a:srgbClr val="0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400" dirty="0" smtClean="0">
                <a:solidFill>
                  <a:srgbClr val="000000"/>
                </a:solidFill>
                <a:hlinkClick r:id="rId9"/>
              </a:rPr>
              <a:t>Šedá literatura </a:t>
            </a:r>
            <a:r>
              <a:rPr lang="cs-CZ" altLang="cs-CZ" sz="2400" dirty="0" smtClean="0">
                <a:solidFill>
                  <a:srgbClr val="000000"/>
                </a:solidFill>
              </a:rPr>
              <a:t/>
            </a:r>
            <a:br>
              <a:rPr lang="cs-CZ" altLang="cs-CZ" sz="2400" dirty="0" smtClean="0">
                <a:solidFill>
                  <a:srgbClr val="000000"/>
                </a:solidFill>
              </a:rPr>
            </a:br>
            <a:r>
              <a:rPr lang="cs-CZ" altLang="cs-CZ" sz="2400" dirty="0" smtClean="0">
                <a:solidFill>
                  <a:srgbClr val="000000"/>
                </a:solidFill>
              </a:rPr>
              <a:t>(</a:t>
            </a:r>
            <a:r>
              <a:rPr lang="cs-CZ" altLang="cs-CZ" sz="2400" dirty="0" smtClean="0">
                <a:solidFill>
                  <a:srgbClr val="000000"/>
                </a:solidFill>
                <a:hlinkClick r:id="rId10"/>
              </a:rPr>
              <a:t>http://nusl.techlib.cz</a:t>
            </a:r>
            <a:r>
              <a:rPr lang="cs-CZ" altLang="cs-CZ" dirty="0" smtClean="0">
                <a:solidFill>
                  <a:srgbClr val="000000"/>
                </a:solidFill>
              </a:rPr>
              <a:t>, </a:t>
            </a:r>
            <a:r>
              <a:rPr lang="cs-CZ" altLang="cs-CZ" sz="2400" dirty="0" smtClean="0">
                <a:solidFill>
                  <a:srgbClr val="000000"/>
                </a:solidFill>
                <a:hlinkClick r:id="rId11"/>
              </a:rPr>
              <a:t>http://oatd.org/</a:t>
            </a:r>
            <a:r>
              <a:rPr lang="cs-CZ" altLang="cs-CZ" dirty="0" smtClean="0">
                <a:solidFill>
                  <a:srgbClr val="000000"/>
                </a:solidFill>
              </a:rPr>
              <a:t>, </a:t>
            </a:r>
            <a:r>
              <a:rPr lang="cs-CZ" altLang="cs-CZ" sz="2400" dirty="0" smtClean="0">
                <a:solidFill>
                  <a:srgbClr val="000000"/>
                </a:solidFill>
                <a:hlinkClick r:id="rId12"/>
              </a:rPr>
              <a:t>ProQest Dissertations Thesses</a:t>
            </a:r>
            <a:r>
              <a:rPr lang="cs-CZ" altLang="cs-CZ" sz="2400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dirty="0" smtClean="0">
              <a:solidFill>
                <a:srgbClr val="0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altLang="cs-CZ" sz="2400" dirty="0" smtClean="0">
                <a:solidFill>
                  <a:srgbClr val="000000"/>
                </a:solidFill>
              </a:rPr>
              <a:t>Programy na odhalování plagiátů, např. </a:t>
            </a:r>
            <a:r>
              <a:rPr lang="cs-CZ" altLang="cs-CZ" sz="2400" dirty="0">
                <a:solidFill>
                  <a:srgbClr val="000000"/>
                </a:solidFill>
                <a:hlinkClick r:id="rId13"/>
              </a:rPr>
              <a:t>http://theses.cz</a:t>
            </a:r>
            <a:r>
              <a:rPr lang="cs-CZ" altLang="cs-CZ" sz="2400" dirty="0" smtClean="0">
                <a:solidFill>
                  <a:srgbClr val="000000"/>
                </a:solidFill>
                <a:hlinkClick r:id="rId13"/>
              </a:rPr>
              <a:t>/</a:t>
            </a:r>
            <a:r>
              <a:rPr lang="cs-CZ" altLang="cs-CZ" sz="2400" dirty="0" smtClean="0">
                <a:solidFill>
                  <a:srgbClr val="000000"/>
                </a:solidFill>
              </a:rPr>
              <a:t>, </a:t>
            </a:r>
            <a:r>
              <a:rPr lang="cs-CZ" altLang="cs-CZ" sz="2400" dirty="0" smtClean="0">
                <a:solidFill>
                  <a:srgbClr val="000000"/>
                </a:solidFill>
                <a:hlinkClick r:id="rId14"/>
              </a:rPr>
              <a:t>https://odevzdej.cz/</a:t>
            </a:r>
            <a:endParaRPr lang="cs-CZ" altLang="cs-CZ" sz="2400" dirty="0">
              <a:solidFill>
                <a:srgbClr val="00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altLang="cs-CZ" sz="2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pic>
        <p:nvPicPr>
          <p:cNvPr id="17412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85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 smtClean="0"/>
              <a:t>EBSCO </a:t>
            </a:r>
            <a:r>
              <a:rPr lang="cs-CZ" altLang="cs-CZ" b="1" dirty="0" err="1" smtClean="0"/>
              <a:t>Discovery</a:t>
            </a:r>
            <a:r>
              <a:rPr lang="cs-CZ" altLang="cs-CZ" b="1" dirty="0" smtClean="0"/>
              <a:t> </a:t>
            </a:r>
            <a:r>
              <a:rPr lang="cs-CZ" altLang="cs-CZ" b="1" dirty="0" err="1" smtClean="0"/>
              <a:t>Service</a:t>
            </a:r>
            <a:endParaRPr lang="cs-CZ" altLang="cs-CZ" b="1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400" dirty="0"/>
              <a:t>T</a:t>
            </a:r>
            <a:r>
              <a:rPr lang="cs-CZ" sz="2400" dirty="0" smtClean="0"/>
              <a:t>zv. </a:t>
            </a:r>
            <a:r>
              <a:rPr lang="cs-CZ" sz="2400" dirty="0" err="1" smtClean="0"/>
              <a:t>metavyhledávač</a:t>
            </a:r>
            <a:r>
              <a:rPr lang="cs-CZ" sz="2400" dirty="0" smtClean="0"/>
              <a:t> (prohledává </a:t>
            </a:r>
            <a:r>
              <a:rPr lang="cs-CZ" sz="2400" dirty="0"/>
              <a:t>veškeré dostupné </a:t>
            </a:r>
            <a:r>
              <a:rPr lang="cs-CZ" sz="2400" dirty="0" smtClean="0"/>
              <a:t>zdroje)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400" dirty="0" smtClean="0"/>
              <a:t>Jedno vyhledávací pole </a:t>
            </a:r>
            <a:r>
              <a:rPr lang="cs-CZ" sz="2400" b="1" dirty="0" smtClean="0"/>
              <a:t>na </a:t>
            </a:r>
            <a:r>
              <a:rPr lang="cs-CZ" sz="2400" b="1" dirty="0" smtClean="0">
                <a:hlinkClick r:id="rId2"/>
              </a:rPr>
              <a:t>webu VK UJEP</a:t>
            </a:r>
            <a:endParaRPr lang="cs-CZ" sz="2400" b="1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400" dirty="0" smtClean="0"/>
              <a:t>Implementován </a:t>
            </a:r>
            <a:r>
              <a:rPr lang="cs-CZ" sz="2400" dirty="0" smtClean="0">
                <a:hlinkClick r:id="rId3"/>
              </a:rPr>
              <a:t>katalog knihovny</a:t>
            </a: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400" dirty="0" smtClean="0"/>
              <a:t>Výsledky v jednom seznamu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400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2400" dirty="0" smtClean="0"/>
              <a:t>Záštita </a:t>
            </a:r>
            <a:r>
              <a:rPr lang="cs-CZ" sz="2400" dirty="0" smtClean="0">
                <a:hlinkClick r:id="rId4"/>
              </a:rPr>
              <a:t>EBSCO</a:t>
            </a:r>
            <a:r>
              <a:rPr lang="cs-CZ" sz="2400" dirty="0" smtClean="0"/>
              <a:t> (uživatelské rozhraní, support, FAQ)</a:t>
            </a:r>
            <a:endParaRPr lang="cs-CZ" sz="2400" dirty="0"/>
          </a:p>
        </p:txBody>
      </p:sp>
      <p:pic>
        <p:nvPicPr>
          <p:cNvPr id="24580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obrázek 1" descr="D:\Projekty\vyzva_4_3\Ebsco\publicita\logo_EU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065838"/>
            <a:ext cx="59055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276475"/>
            <a:ext cx="1677988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35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b="1" dirty="0" smtClean="0"/>
              <a:t>Kontaktní informace</a:t>
            </a:r>
          </a:p>
        </p:txBody>
      </p:sp>
      <p:sp>
        <p:nvSpPr>
          <p:cNvPr id="2662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cs-CZ" altLang="cs-CZ" sz="2400" smtClean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cs-CZ" altLang="cs-CZ" sz="2400" smtClean="0">
                <a:solidFill>
                  <a:srgbClr val="000000"/>
                </a:solidFill>
              </a:rPr>
              <a:t>Bc. Jiří Mašek</a:t>
            </a:r>
          </a:p>
          <a:p>
            <a:pPr eaLnBrk="1" hangingPunct="1">
              <a:buFont typeface="Arial" charset="0"/>
              <a:buNone/>
            </a:pPr>
            <a:r>
              <a:rPr lang="cs-CZ" altLang="cs-CZ" sz="2400" smtClean="0">
                <a:solidFill>
                  <a:srgbClr val="000000"/>
                </a:solidFill>
              </a:rPr>
              <a:t>Informační výchova a správa EIZ</a:t>
            </a:r>
          </a:p>
          <a:p>
            <a:pPr eaLnBrk="1" hangingPunct="1">
              <a:buFont typeface="Arial" charset="0"/>
              <a:buNone/>
            </a:pPr>
            <a:endParaRPr lang="cs-CZ" altLang="cs-CZ" sz="2400" smtClean="0">
              <a:solidFill>
                <a:srgbClr val="000000"/>
              </a:solidFill>
              <a:hlinkClick r:id=""/>
            </a:endParaRPr>
          </a:p>
          <a:p>
            <a:pPr eaLnBrk="1" hangingPunct="1">
              <a:buFont typeface="Arial" charset="0"/>
              <a:buNone/>
            </a:pPr>
            <a:r>
              <a:rPr lang="cs-CZ" altLang="cs-CZ" sz="2400" smtClean="0">
                <a:solidFill>
                  <a:srgbClr val="000000"/>
                </a:solidFill>
                <a:hlinkClick r:id=""/>
              </a:rPr>
              <a:t>jiri.masek@ujep.cz</a:t>
            </a:r>
            <a:endParaRPr lang="cs-CZ" altLang="cs-CZ" sz="2400" smtClean="0">
              <a:solidFill>
                <a:srgbClr val="00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cs-CZ" altLang="cs-CZ" sz="2400" smtClean="0">
                <a:solidFill>
                  <a:srgbClr val="000000"/>
                </a:solidFill>
              </a:rPr>
              <a:t>tel.: 475 286 013 </a:t>
            </a:r>
          </a:p>
          <a:p>
            <a:pPr eaLnBrk="1" hangingPunct="1"/>
            <a:endParaRPr lang="cs-CZ" altLang="cs-CZ" smtClean="0"/>
          </a:p>
        </p:txBody>
      </p:sp>
      <p:pic>
        <p:nvPicPr>
          <p:cNvPr id="26628" name="Picture 2" descr="C:\Users\masekj\Desktop\knihovna _barva_ma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5959475"/>
            <a:ext cx="25209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3" t="-20290" r="12985" b="1450"/>
          <a:stretch>
            <a:fillRect/>
          </a:stretch>
        </p:blipFill>
        <p:spPr bwMode="auto">
          <a:xfrm>
            <a:off x="0" y="5229225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851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898</Words>
  <Application>Microsoft Office PowerPoint</Application>
  <PresentationFormat>Předvádění na obrazovce (4:3)</PresentationFormat>
  <Paragraphs>148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5" baseType="lpstr">
      <vt:lpstr>Arial</vt:lpstr>
      <vt:lpstr>Calibri</vt:lpstr>
      <vt:lpstr>Motiv systému Office</vt:lpstr>
      <vt:lpstr>Elektronické informační zdroje</vt:lpstr>
      <vt:lpstr>Hlavní body školení</vt:lpstr>
      <vt:lpstr>Vědecká knihovna</vt:lpstr>
      <vt:lpstr>Výpůjční pult a volný výběr</vt:lpstr>
      <vt:lpstr>Služby VK UJEP</vt:lpstr>
      <vt:lpstr>Skener</vt:lpstr>
      <vt:lpstr>PC studovna</vt:lpstr>
      <vt:lpstr>Relaxační a studijní zóna</vt:lpstr>
      <vt:lpstr>Vyhledávání publikací</vt:lpstr>
      <vt:lpstr>Prezentace aplikace PowerPoint</vt:lpstr>
      <vt:lpstr>Co jsou EIZ</vt:lpstr>
      <vt:lpstr>Dělení EIZ</vt:lpstr>
      <vt:lpstr>Výhody licencovaných EIZ</vt:lpstr>
      <vt:lpstr>Přístup do EIZ</vt:lpstr>
      <vt:lpstr>       Kde zdroje najdete</vt:lpstr>
      <vt:lpstr>Základy vyhledávání - tvorba dotazu</vt:lpstr>
      <vt:lpstr>Etika v EIZ</vt:lpstr>
      <vt:lpstr>Jak na citace v EIZ?</vt:lpstr>
      <vt:lpstr>                        </vt:lpstr>
      <vt:lpstr>Dobré vědět…</vt:lpstr>
      <vt:lpstr>EBSCO Discovery Service</vt:lpstr>
      <vt:lpstr>Kontaktní informace</vt:lpstr>
    </vt:vector>
  </TitlesOfParts>
  <Company>knihovna UJEP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Elektronické informační zdroje</dc:title>
  <dc:creator>Jiří Mašek</dc:creator>
  <cp:lastModifiedBy>Jiří Mašek</cp:lastModifiedBy>
  <cp:revision>41</cp:revision>
  <dcterms:created xsi:type="dcterms:W3CDTF">2017-02-16T09:49:09Z</dcterms:created>
  <dcterms:modified xsi:type="dcterms:W3CDTF">2024-02-16T11:09:09Z</dcterms:modified>
</cp:coreProperties>
</file>