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9" r:id="rId2"/>
  </p:sldIdLst>
  <p:sldSz cx="10691813" cy="7559675"/>
  <p:notesSz cx="6797675" cy="9926638"/>
  <p:defaultTextStyle>
    <a:defPPr>
      <a:defRPr lang="cs-CZ"/>
    </a:defPPr>
    <a:lvl1pPr marL="0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1pPr>
    <a:lvl2pPr marL="521373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2pPr>
    <a:lvl3pPr marL="1042744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3pPr>
    <a:lvl4pPr marL="1564117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4pPr>
    <a:lvl5pPr marL="2085489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5pPr>
    <a:lvl6pPr marL="2606860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6pPr>
    <a:lvl7pPr marL="3128233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7pPr>
    <a:lvl8pPr marL="3649605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8pPr>
    <a:lvl9pPr marL="4170977" algn="l" defTabSz="1042744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98F6F8"/>
    <a:srgbClr val="95FBEF"/>
    <a:srgbClr val="90FFFE"/>
    <a:srgbClr val="51FDFD"/>
    <a:srgbClr val="E7C3EB"/>
    <a:srgbClr val="D594DC"/>
    <a:srgbClr val="EF4331"/>
    <a:srgbClr val="F4740A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103" d="100"/>
          <a:sy n="103" d="100"/>
        </p:scale>
        <p:origin x="1392" y="72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6B245-2C50-4333-B04F-2321A0651E5A}" type="datetimeFigureOut">
              <a:rPr lang="cs-CZ" smtClean="0"/>
              <a:t>11.09.2025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B0779-5AB5-4419-9C64-29C5A550F3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4743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1pPr>
    <a:lvl2pPr marL="521373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2pPr>
    <a:lvl3pPr marL="1042744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3pPr>
    <a:lvl4pPr marL="1564117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4pPr>
    <a:lvl5pPr marL="2085489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5pPr>
    <a:lvl6pPr marL="2606860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6pPr>
    <a:lvl7pPr marL="3128233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7pPr>
    <a:lvl8pPr marL="3649605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8pPr>
    <a:lvl9pPr marL="4170977" algn="l" defTabSz="1042744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9B0779-5AB5-4419-9C64-29C5A550F3F6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7483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01887" y="2348402"/>
            <a:ext cx="9088041" cy="162043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603772" y="4283819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6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C441-0BD0-4D49-BD49-96F319E48CC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11.09.2025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609A-89DF-476D-900E-92F1331D85AC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54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C441-0BD0-4D49-BD49-96F319E48CC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11.09.2025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609A-89DF-476D-900E-92F1331D85AC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668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4582" y="4857795"/>
            <a:ext cx="9088041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44582" y="3204116"/>
            <a:ext cx="9088041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44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71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6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60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544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C441-0BD0-4D49-BD49-96F319E48CC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11.09.2025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609A-89DF-476D-900E-92F1331D85AC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38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34592" y="1763927"/>
            <a:ext cx="4722217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35005" y="1763927"/>
            <a:ext cx="4722217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C441-0BD0-4D49-BD49-96F319E48CC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11.09.2025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609A-89DF-476D-900E-92F1331D85AC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90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4592" y="1692179"/>
            <a:ext cx="4724074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44" indent="0">
              <a:buNone/>
              <a:defRPr sz="2205" b="1"/>
            </a:lvl2pPr>
            <a:lvl3pPr marL="1007886" indent="0">
              <a:buNone/>
              <a:defRPr sz="1984" b="1"/>
            </a:lvl3pPr>
            <a:lvl4pPr marL="1511829" indent="0">
              <a:buNone/>
              <a:defRPr sz="1764" b="1"/>
            </a:lvl4pPr>
            <a:lvl5pPr marL="2015772" indent="0">
              <a:buNone/>
              <a:defRPr sz="1764" b="1"/>
            </a:lvl5pPr>
            <a:lvl6pPr marL="2519716" indent="0">
              <a:buNone/>
              <a:defRPr sz="1764" b="1"/>
            </a:lvl6pPr>
            <a:lvl7pPr marL="3023658" indent="0">
              <a:buNone/>
              <a:defRPr sz="1764" b="1"/>
            </a:lvl7pPr>
            <a:lvl8pPr marL="3527602" indent="0">
              <a:buNone/>
              <a:defRPr sz="1764" b="1"/>
            </a:lvl8pPr>
            <a:lvl9pPr marL="4031544" indent="0">
              <a:buNone/>
              <a:defRPr sz="1764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34592" y="2397399"/>
            <a:ext cx="4724074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431294" y="1692179"/>
            <a:ext cx="4725930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44" indent="0">
              <a:buNone/>
              <a:defRPr sz="2205" b="1"/>
            </a:lvl2pPr>
            <a:lvl3pPr marL="1007886" indent="0">
              <a:buNone/>
              <a:defRPr sz="1984" b="1"/>
            </a:lvl3pPr>
            <a:lvl4pPr marL="1511829" indent="0">
              <a:buNone/>
              <a:defRPr sz="1764" b="1"/>
            </a:lvl4pPr>
            <a:lvl5pPr marL="2015772" indent="0">
              <a:buNone/>
              <a:defRPr sz="1764" b="1"/>
            </a:lvl5pPr>
            <a:lvl6pPr marL="2519716" indent="0">
              <a:buNone/>
              <a:defRPr sz="1764" b="1"/>
            </a:lvl6pPr>
            <a:lvl7pPr marL="3023658" indent="0">
              <a:buNone/>
              <a:defRPr sz="1764" b="1"/>
            </a:lvl7pPr>
            <a:lvl8pPr marL="3527602" indent="0">
              <a:buNone/>
              <a:defRPr sz="1764" b="1"/>
            </a:lvl8pPr>
            <a:lvl9pPr marL="4031544" indent="0">
              <a:buNone/>
              <a:defRPr sz="1764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31294" y="2397399"/>
            <a:ext cx="4725930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C441-0BD0-4D49-BD49-96F319E48CC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11.09.2025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609A-89DF-476D-900E-92F1331D85AC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170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C441-0BD0-4D49-BD49-96F319E48CC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11.09.2025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609A-89DF-476D-900E-92F1331D85AC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353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C441-0BD0-4D49-BD49-96F319E48CC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11.09.2025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609A-89DF-476D-900E-92F1331D85AC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981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593" y="300989"/>
            <a:ext cx="3517533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180202" y="300992"/>
            <a:ext cx="5977022" cy="6451973"/>
          </a:xfrm>
        </p:spPr>
        <p:txBody>
          <a:bodyPr/>
          <a:lstStyle>
            <a:lvl1pPr>
              <a:defRPr sz="3526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4593" y="1581935"/>
            <a:ext cx="3517533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44" indent="0">
              <a:buNone/>
              <a:defRPr sz="1323"/>
            </a:lvl2pPr>
            <a:lvl3pPr marL="1007886" indent="0">
              <a:buNone/>
              <a:defRPr sz="1102"/>
            </a:lvl3pPr>
            <a:lvl4pPr marL="1511829" indent="0">
              <a:buNone/>
              <a:defRPr sz="992"/>
            </a:lvl4pPr>
            <a:lvl5pPr marL="2015772" indent="0">
              <a:buNone/>
              <a:defRPr sz="992"/>
            </a:lvl5pPr>
            <a:lvl6pPr marL="2519716" indent="0">
              <a:buNone/>
              <a:defRPr sz="992"/>
            </a:lvl6pPr>
            <a:lvl7pPr marL="3023658" indent="0">
              <a:buNone/>
              <a:defRPr sz="992"/>
            </a:lvl7pPr>
            <a:lvl8pPr marL="3527602" indent="0">
              <a:buNone/>
              <a:defRPr sz="992"/>
            </a:lvl8pPr>
            <a:lvl9pPr marL="4031544" indent="0">
              <a:buNone/>
              <a:defRPr sz="992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C441-0BD0-4D49-BD49-96F319E48CC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11.09.2025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609A-89DF-476D-900E-92F1331D85AC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315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95671" y="5291773"/>
            <a:ext cx="6415088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095671" y="675473"/>
            <a:ext cx="6415088" cy="4535805"/>
          </a:xfrm>
        </p:spPr>
        <p:txBody>
          <a:bodyPr/>
          <a:lstStyle>
            <a:lvl1pPr marL="0" indent="0">
              <a:buNone/>
              <a:defRPr sz="3526"/>
            </a:lvl1pPr>
            <a:lvl2pPr marL="503944" indent="0">
              <a:buNone/>
              <a:defRPr sz="3086"/>
            </a:lvl2pPr>
            <a:lvl3pPr marL="1007886" indent="0">
              <a:buNone/>
              <a:defRPr sz="2646"/>
            </a:lvl3pPr>
            <a:lvl4pPr marL="1511829" indent="0">
              <a:buNone/>
              <a:defRPr sz="2205"/>
            </a:lvl4pPr>
            <a:lvl5pPr marL="2015772" indent="0">
              <a:buNone/>
              <a:defRPr sz="2205"/>
            </a:lvl5pPr>
            <a:lvl6pPr marL="2519716" indent="0">
              <a:buNone/>
              <a:defRPr sz="2205"/>
            </a:lvl6pPr>
            <a:lvl7pPr marL="3023658" indent="0">
              <a:buNone/>
              <a:defRPr sz="2205"/>
            </a:lvl7pPr>
            <a:lvl8pPr marL="3527602" indent="0">
              <a:buNone/>
              <a:defRPr sz="2205"/>
            </a:lvl8pPr>
            <a:lvl9pPr marL="4031544" indent="0">
              <a:buNone/>
              <a:defRPr sz="2205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095671" y="5916499"/>
            <a:ext cx="6415088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44" indent="0">
              <a:buNone/>
              <a:defRPr sz="1323"/>
            </a:lvl2pPr>
            <a:lvl3pPr marL="1007886" indent="0">
              <a:buNone/>
              <a:defRPr sz="1102"/>
            </a:lvl3pPr>
            <a:lvl4pPr marL="1511829" indent="0">
              <a:buNone/>
              <a:defRPr sz="992"/>
            </a:lvl4pPr>
            <a:lvl5pPr marL="2015772" indent="0">
              <a:buNone/>
              <a:defRPr sz="992"/>
            </a:lvl5pPr>
            <a:lvl6pPr marL="2519716" indent="0">
              <a:buNone/>
              <a:defRPr sz="992"/>
            </a:lvl6pPr>
            <a:lvl7pPr marL="3023658" indent="0">
              <a:buNone/>
              <a:defRPr sz="992"/>
            </a:lvl7pPr>
            <a:lvl8pPr marL="3527602" indent="0">
              <a:buNone/>
              <a:defRPr sz="992"/>
            </a:lvl8pPr>
            <a:lvl9pPr marL="4031544" indent="0">
              <a:buNone/>
              <a:defRPr sz="992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C441-0BD0-4D49-BD49-96F319E48CC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11.09.2025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609A-89DF-476D-900E-92F1331D85AC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562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C441-0BD0-4D49-BD49-96F319E48CC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11.09.2025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609A-89DF-476D-900E-92F1331D85AC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58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751565" y="302742"/>
            <a:ext cx="2405658" cy="645022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34592" y="302742"/>
            <a:ext cx="7038777" cy="645022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C441-0BD0-4D49-BD49-96F319E48CC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11.09.2025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609A-89DF-476D-900E-92F1331D85AC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519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4591" y="1763927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534591" y="7006703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BC441-0BD0-4D49-BD49-96F319E48CC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11.09.2025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653037" y="7006703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7662467" y="7006703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E609A-89DF-476D-900E-92F1331D85AC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97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007886" rtl="0" eaLnBrk="1" latinLnBrk="0" hangingPunct="1">
        <a:spcBef>
          <a:spcPct val="0"/>
        </a:spcBef>
        <a:buNone/>
        <a:defRPr sz="48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58" indent="-377958" algn="l" defTabSz="1007886" rtl="0" eaLnBrk="1" latinLnBrk="0" hangingPunct="1">
        <a:spcBef>
          <a:spcPct val="20000"/>
        </a:spcBef>
        <a:buFont typeface="Arial" pitchFamily="34" charset="0"/>
        <a:buChar char="•"/>
        <a:defRPr sz="3526" kern="1200">
          <a:solidFill>
            <a:schemeClr val="tx1"/>
          </a:solidFill>
          <a:latin typeface="+mn-lt"/>
          <a:ea typeface="+mn-ea"/>
          <a:cs typeface="+mn-cs"/>
        </a:defRPr>
      </a:lvl1pPr>
      <a:lvl2pPr marL="818908" indent="-314964" algn="l" defTabSz="1007886" rtl="0" eaLnBrk="1" latinLnBrk="0" hangingPunct="1">
        <a:spcBef>
          <a:spcPct val="20000"/>
        </a:spcBef>
        <a:buFont typeface="Arial" pitchFamily="34" charset="0"/>
        <a:buChar char="–"/>
        <a:defRPr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858" indent="-251971" algn="l" defTabSz="1007886" rtl="0" eaLnBrk="1" latinLnBrk="0" hangingPunct="1">
        <a:spcBef>
          <a:spcPct val="20000"/>
        </a:spcBef>
        <a:buFont typeface="Arial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800" indent="-251971" algn="l" defTabSz="1007886" rtl="0" eaLnBrk="1" latinLnBrk="0" hangingPunct="1">
        <a:spcBef>
          <a:spcPct val="20000"/>
        </a:spcBef>
        <a:buFont typeface="Arial" pitchFamily="34" charset="0"/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744" indent="-251971" algn="l" defTabSz="1007886" rtl="0" eaLnBrk="1" latinLnBrk="0" hangingPunct="1">
        <a:spcBef>
          <a:spcPct val="20000"/>
        </a:spcBef>
        <a:buFont typeface="Arial" pitchFamily="34" charset="0"/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687" indent="-251971" algn="l" defTabSz="1007886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630" indent="-251971" algn="l" defTabSz="1007886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573" indent="-251971" algn="l" defTabSz="1007886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516" indent="-251971" algn="l" defTabSz="1007886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00788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44" algn="l" defTabSz="100788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886" algn="l" defTabSz="100788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829" algn="l" defTabSz="100788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772" algn="l" defTabSz="100788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716" algn="l" defTabSz="100788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658" algn="l" defTabSz="100788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602" algn="l" defTabSz="100788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544" algn="l" defTabSz="100788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8" name="Picture 20" descr="Výsledek obrázku pro tmavě žlutá barva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6818" y="1600719"/>
            <a:ext cx="3437213" cy="5868067"/>
          </a:xfrm>
          <a:prstGeom prst="rect">
            <a:avLst/>
          </a:prstGeom>
          <a:noFill/>
        </p:spPr>
      </p:pic>
      <p:pic>
        <p:nvPicPr>
          <p:cNvPr id="12298" name="Picture 10" descr="Související obrázek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3615921" y="1595531"/>
            <a:ext cx="3533744" cy="5873256"/>
          </a:xfrm>
          <a:prstGeom prst="rect">
            <a:avLst/>
          </a:prstGeom>
          <a:solidFill>
            <a:srgbClr val="EF4331">
              <a:alpha val="63000"/>
            </a:srgbClr>
          </a:solidFill>
        </p:spPr>
      </p:pic>
      <p:sp>
        <p:nvSpPr>
          <p:cNvPr id="13" name="Obdélník 12"/>
          <p:cNvSpPr/>
          <p:nvPr/>
        </p:nvSpPr>
        <p:spPr>
          <a:xfrm>
            <a:off x="86819" y="1612036"/>
            <a:ext cx="35357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600" b="1" dirty="0">
                <a:solidFill>
                  <a:srgbClr val="0070C0"/>
                </a:solidFill>
              </a:rPr>
              <a:t>Individuální psychomotorická cvičení s </a:t>
            </a:r>
          </a:p>
          <a:p>
            <a:pPr algn="ctr"/>
            <a:r>
              <a:rPr lang="cs-CZ" sz="1600" b="1" dirty="0">
                <a:solidFill>
                  <a:srgbClr val="0070C0"/>
                </a:solidFill>
              </a:rPr>
              <a:t>neuro-vývojovou stimulací a</a:t>
            </a:r>
          </a:p>
          <a:p>
            <a:pPr algn="ctr"/>
            <a:r>
              <a:rPr lang="cs-CZ" sz="1600" b="1" dirty="0">
                <a:solidFill>
                  <a:srgbClr val="0070C0"/>
                </a:solidFill>
              </a:rPr>
              <a:t>s prvky ergoterapie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3794002" y="1629961"/>
            <a:ext cx="3594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600" b="1" dirty="0">
                <a:solidFill>
                  <a:srgbClr val="F4740A"/>
                </a:solidFill>
              </a:rPr>
              <a:t>Skupinová psychomotorická </a:t>
            </a:r>
          </a:p>
          <a:p>
            <a:pPr algn="ctr"/>
            <a:r>
              <a:rPr lang="cs-CZ" sz="1600" b="1" dirty="0">
                <a:solidFill>
                  <a:srgbClr val="F4740A"/>
                </a:solidFill>
              </a:rPr>
              <a:t>cvičení</a:t>
            </a:r>
            <a:endParaRPr lang="cs-CZ" sz="1600" dirty="0">
              <a:solidFill>
                <a:srgbClr val="F4740A"/>
              </a:solidFill>
            </a:endParaRPr>
          </a:p>
        </p:txBody>
      </p:sp>
      <p:sp>
        <p:nvSpPr>
          <p:cNvPr id="18" name="Obdélník 17"/>
          <p:cNvSpPr/>
          <p:nvPr/>
        </p:nvSpPr>
        <p:spPr>
          <a:xfrm>
            <a:off x="0" y="128566"/>
            <a:ext cx="10691812" cy="985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157" b="1" i="1" dirty="0">
              <a:solidFill>
                <a:prstClr val="black"/>
              </a:solidFill>
            </a:endParaRPr>
          </a:p>
          <a:p>
            <a:pPr algn="ctr"/>
            <a:endParaRPr lang="cs-CZ" sz="2646" b="1" i="1" dirty="0">
              <a:solidFill>
                <a:prstClr val="black"/>
              </a:solidFill>
            </a:endParaRPr>
          </a:p>
          <a:p>
            <a:pPr algn="ctr"/>
            <a:endParaRPr lang="cs-CZ" sz="2000" b="1" i="1" dirty="0">
              <a:solidFill>
                <a:prstClr val="black"/>
              </a:solidFill>
            </a:endParaRPr>
          </a:p>
        </p:txBody>
      </p:sp>
      <p:sp>
        <p:nvSpPr>
          <p:cNvPr id="19" name="Obdélník 18"/>
          <p:cNvSpPr/>
          <p:nvPr/>
        </p:nvSpPr>
        <p:spPr>
          <a:xfrm>
            <a:off x="3608699" y="2351083"/>
            <a:ext cx="3529210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300" b="1" dirty="0">
                <a:solidFill>
                  <a:prstClr val="black"/>
                </a:solidFill>
              </a:rPr>
              <a:t>Cvičení jsou vhodná pro děti:</a:t>
            </a:r>
          </a:p>
          <a:p>
            <a:pPr marL="285750" indent="-285750">
              <a:buFontTx/>
              <a:buChar char="-"/>
            </a:pPr>
            <a:r>
              <a:rPr lang="cs-CZ" sz="1300" dirty="0">
                <a:solidFill>
                  <a:prstClr val="black"/>
                </a:solidFill>
              </a:rPr>
              <a:t>s opožděným vývojem řeči nebo se specificky  narušeným vývojem řeči (vývojová dysfázie, vývojová dysartrie)</a:t>
            </a:r>
          </a:p>
          <a:p>
            <a:pPr marL="285750" indent="-285750">
              <a:buFontTx/>
              <a:buChar char="-"/>
            </a:pPr>
            <a:r>
              <a:rPr lang="cs-CZ" sz="1300" dirty="0">
                <a:solidFill>
                  <a:prstClr val="black"/>
                </a:solidFill>
              </a:rPr>
              <a:t>s vývojovou dyspraxií</a:t>
            </a:r>
          </a:p>
          <a:p>
            <a:pPr marL="285750" indent="-285750">
              <a:buFontTx/>
              <a:buChar char="-"/>
            </a:pPr>
            <a:r>
              <a:rPr lang="cs-CZ" sz="1300" dirty="0">
                <a:solidFill>
                  <a:prstClr val="black"/>
                </a:solidFill>
              </a:rPr>
              <a:t>s poruchou v oblasti sociálních dovedností</a:t>
            </a:r>
          </a:p>
          <a:p>
            <a:pPr marL="285750" indent="-285750">
              <a:buFontTx/>
              <a:buChar char="-"/>
            </a:pPr>
            <a:r>
              <a:rPr lang="cs-CZ" sz="1300" dirty="0">
                <a:solidFill>
                  <a:prstClr val="black"/>
                </a:solidFill>
              </a:rPr>
              <a:t>se sníženou schopností koncentrace pozornosti</a:t>
            </a:r>
          </a:p>
          <a:p>
            <a:pPr marL="285750" indent="-285750">
              <a:buFontTx/>
              <a:buChar char="-"/>
            </a:pPr>
            <a:r>
              <a:rPr lang="cs-CZ" sz="1300" dirty="0">
                <a:solidFill>
                  <a:prstClr val="black"/>
                </a:solidFill>
              </a:rPr>
              <a:t>s hyperaktivitou.</a:t>
            </a:r>
          </a:p>
          <a:p>
            <a:pPr algn="ctr"/>
            <a:r>
              <a:rPr lang="cs-CZ" sz="1300" dirty="0">
                <a:solidFill>
                  <a:prstClr val="black"/>
                </a:solidFill>
              </a:rPr>
              <a:t>Ve cvičeních jsou využity ergoterapeutické, fyzioterapeutické a speciálně pedagogické postupy. Cvičení probíhají v psychomotorické tělocvičně a v ergoterapeutických dílnách. </a:t>
            </a:r>
          </a:p>
          <a:p>
            <a:pPr algn="ctr"/>
            <a:endParaRPr lang="cs-CZ" sz="500" dirty="0">
              <a:solidFill>
                <a:prstClr val="black"/>
              </a:solidFill>
            </a:endParaRPr>
          </a:p>
          <a:p>
            <a:pPr lvl="0" algn="ctr"/>
            <a:r>
              <a:rPr lang="cs-CZ" sz="1300" b="1" dirty="0">
                <a:solidFill>
                  <a:prstClr val="black"/>
                </a:solidFill>
              </a:rPr>
              <a:t>Ukázková hodina zdarma – nutná registrace</a:t>
            </a:r>
          </a:p>
          <a:p>
            <a:pPr algn="ctr"/>
            <a:endParaRPr lang="cs-CZ" sz="800" b="1" dirty="0">
              <a:solidFill>
                <a:srgbClr val="FF0000"/>
              </a:solidFill>
            </a:endParaRPr>
          </a:p>
          <a:p>
            <a:pPr lvl="0" algn="ctr"/>
            <a:r>
              <a:rPr lang="cs-CZ" sz="1300" b="1" dirty="0">
                <a:solidFill>
                  <a:srgbClr val="7030A0"/>
                </a:solidFill>
              </a:rPr>
              <a:t>MÍSTO: </a:t>
            </a:r>
            <a:r>
              <a:rPr lang="cs-CZ" sz="1300" b="1" dirty="0">
                <a:solidFill>
                  <a:prstClr val="black"/>
                </a:solidFill>
              </a:rPr>
              <a:t>FZS UJEP Sociální péče 3652/13, Ústí n/L.</a:t>
            </a:r>
          </a:p>
          <a:p>
            <a:pPr lvl="0" algn="ctr"/>
            <a:r>
              <a:rPr lang="cs-CZ" sz="1300" b="1" dirty="0"/>
              <a:t>1 lekce </a:t>
            </a:r>
            <a:r>
              <a:rPr lang="cs-CZ" sz="1300" b="1" dirty="0">
                <a:solidFill>
                  <a:prstClr val="black"/>
                </a:solidFill>
              </a:rPr>
              <a:t>90min (12 lekcí hrazeno z projektu RUR)</a:t>
            </a:r>
          </a:p>
          <a:p>
            <a:pPr lvl="0" algn="ctr"/>
            <a:endParaRPr lang="cs-CZ" sz="400" b="1" dirty="0">
              <a:solidFill>
                <a:prstClr val="black"/>
              </a:solidFill>
            </a:endParaRPr>
          </a:p>
          <a:p>
            <a:pPr algn="ctr"/>
            <a:r>
              <a:rPr lang="cs-CZ" sz="1300" b="1" dirty="0">
                <a:solidFill>
                  <a:srgbClr val="FF0000"/>
                </a:solidFill>
              </a:rPr>
              <a:t>Středa od 15:00 – </a:t>
            </a:r>
            <a:r>
              <a:rPr lang="cs-CZ" sz="1300" b="1">
                <a:solidFill>
                  <a:srgbClr val="FF0000"/>
                </a:solidFill>
              </a:rPr>
              <a:t>16:30 </a:t>
            </a:r>
          </a:p>
          <a:p>
            <a:pPr algn="ctr"/>
            <a:r>
              <a:rPr lang="cs-CZ" sz="1300" b="1">
                <a:solidFill>
                  <a:srgbClr val="FF0000"/>
                </a:solidFill>
              </a:rPr>
              <a:t>Pro </a:t>
            </a:r>
            <a:r>
              <a:rPr lang="cs-CZ" sz="1300" b="1" dirty="0">
                <a:solidFill>
                  <a:srgbClr val="FF0000"/>
                </a:solidFill>
              </a:rPr>
              <a:t>děti od 3 – 7let</a:t>
            </a:r>
            <a:endParaRPr lang="cs-CZ" sz="1300" dirty="0">
              <a:solidFill>
                <a:srgbClr val="FF0000"/>
              </a:solidFill>
            </a:endParaRPr>
          </a:p>
        </p:txBody>
      </p:sp>
      <p:sp>
        <p:nvSpPr>
          <p:cNvPr id="20" name="Obdélník 19"/>
          <p:cNvSpPr/>
          <p:nvPr/>
        </p:nvSpPr>
        <p:spPr>
          <a:xfrm>
            <a:off x="76986" y="2439940"/>
            <a:ext cx="3507438" cy="5288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500" b="1" dirty="0">
              <a:solidFill>
                <a:prstClr val="black"/>
              </a:solidFill>
            </a:endParaRPr>
          </a:p>
          <a:p>
            <a:pPr algn="ctr"/>
            <a:r>
              <a:rPr lang="cs-CZ" sz="1300" b="1" dirty="0">
                <a:solidFill>
                  <a:prstClr val="black"/>
                </a:solidFill>
              </a:rPr>
              <a:t>Cvičení jsou vhodná pro děti:</a:t>
            </a:r>
          </a:p>
          <a:p>
            <a:pPr marL="285750" indent="-285750">
              <a:buFontTx/>
              <a:buChar char="-"/>
            </a:pPr>
            <a:r>
              <a:rPr lang="cs-CZ" sz="1300" dirty="0">
                <a:solidFill>
                  <a:prstClr val="black"/>
                </a:solidFill>
              </a:rPr>
              <a:t>s nerovnoměrným psychomotorickým vývojem</a:t>
            </a:r>
          </a:p>
          <a:p>
            <a:pPr marL="285750" indent="-285750">
              <a:buFontTx/>
              <a:buChar char="-"/>
            </a:pPr>
            <a:r>
              <a:rPr lang="cs-CZ" sz="1300" dirty="0">
                <a:solidFill>
                  <a:prstClr val="black"/>
                </a:solidFill>
              </a:rPr>
              <a:t>s hyperaktivitou a poruchou pozornosti</a:t>
            </a:r>
          </a:p>
          <a:p>
            <a:pPr marL="285750" indent="-285750">
              <a:buFontTx/>
              <a:buChar char="-"/>
            </a:pPr>
            <a:r>
              <a:rPr lang="cs-CZ" sz="1300" dirty="0">
                <a:solidFill>
                  <a:prstClr val="black"/>
                </a:solidFill>
              </a:rPr>
              <a:t>„neobratné“ nebo „nešikovné“</a:t>
            </a:r>
          </a:p>
          <a:p>
            <a:pPr marL="285750" indent="-285750">
              <a:buFontTx/>
              <a:buChar char="-"/>
            </a:pPr>
            <a:r>
              <a:rPr lang="cs-CZ" sz="1300" dirty="0">
                <a:solidFill>
                  <a:prstClr val="black"/>
                </a:solidFill>
              </a:rPr>
              <a:t>kterým se nedaří dosahovat výkonů běžných pro jejich vrstevníky v oblasti motorických dovedností, v kognitivních funkcích nebo v </a:t>
            </a:r>
            <a:r>
              <a:rPr lang="cs-CZ" sz="1300" dirty="0" err="1">
                <a:solidFill>
                  <a:prstClr val="black"/>
                </a:solidFill>
              </a:rPr>
              <a:t>sebeobslužných</a:t>
            </a:r>
            <a:r>
              <a:rPr lang="cs-CZ" sz="1300" dirty="0">
                <a:solidFill>
                  <a:prstClr val="black"/>
                </a:solidFill>
              </a:rPr>
              <a:t> činnostech.</a:t>
            </a:r>
          </a:p>
          <a:p>
            <a:endParaRPr lang="cs-CZ" sz="1300" dirty="0">
              <a:solidFill>
                <a:prstClr val="black"/>
              </a:solidFill>
            </a:endParaRPr>
          </a:p>
          <a:p>
            <a:endParaRPr lang="cs-CZ" sz="1300" dirty="0">
              <a:solidFill>
                <a:prstClr val="black"/>
              </a:solidFill>
            </a:endParaRPr>
          </a:p>
          <a:p>
            <a:pPr algn="ctr"/>
            <a:r>
              <a:rPr lang="cs-CZ" sz="1300" dirty="0">
                <a:solidFill>
                  <a:prstClr val="black"/>
                </a:solidFill>
              </a:rPr>
              <a:t>Cvičení probíhají v psychomotorické tělocvičně.</a:t>
            </a:r>
          </a:p>
          <a:p>
            <a:pPr algn="ctr"/>
            <a:endParaRPr lang="cs-CZ" sz="1300" b="1" dirty="0">
              <a:solidFill>
                <a:prstClr val="black"/>
              </a:solidFill>
            </a:endParaRPr>
          </a:p>
          <a:p>
            <a:pPr algn="ctr"/>
            <a:endParaRPr lang="cs-CZ" sz="1300" b="1" dirty="0">
              <a:solidFill>
                <a:prstClr val="black"/>
              </a:solidFill>
            </a:endParaRPr>
          </a:p>
          <a:p>
            <a:pPr algn="ctr"/>
            <a:r>
              <a:rPr lang="cs-CZ" sz="1300" b="1" dirty="0">
                <a:solidFill>
                  <a:srgbClr val="7030A0"/>
                </a:solidFill>
              </a:rPr>
              <a:t>MÍSTO: </a:t>
            </a:r>
            <a:r>
              <a:rPr lang="cs-CZ" sz="1300" b="1" dirty="0">
                <a:solidFill>
                  <a:prstClr val="black"/>
                </a:solidFill>
              </a:rPr>
              <a:t>FZS UJEP Sociální péče 3652/13 Ústí n/L.</a:t>
            </a:r>
          </a:p>
          <a:p>
            <a:pPr algn="ctr"/>
            <a:r>
              <a:rPr lang="cs-CZ" sz="1300" b="1" dirty="0">
                <a:solidFill>
                  <a:srgbClr val="7030A0"/>
                </a:solidFill>
              </a:rPr>
              <a:t>CENA:  </a:t>
            </a:r>
            <a:r>
              <a:rPr lang="cs-CZ" sz="1300" b="1" dirty="0">
                <a:solidFill>
                  <a:prstClr val="black"/>
                </a:solidFill>
              </a:rPr>
              <a:t>45min/300 Kč, 8x45min/2 400 Kč</a:t>
            </a:r>
          </a:p>
          <a:p>
            <a:pPr algn="ctr"/>
            <a:r>
              <a:rPr lang="cs-CZ" sz="1300" b="1" dirty="0">
                <a:solidFill>
                  <a:prstClr val="black"/>
                </a:solidFill>
              </a:rPr>
              <a:t>Pro nové klienty ukázková hodina zdarma</a:t>
            </a:r>
          </a:p>
          <a:p>
            <a:pPr algn="ctr"/>
            <a:endParaRPr lang="cs-CZ" sz="800" b="1" dirty="0">
              <a:solidFill>
                <a:prstClr val="black"/>
              </a:solidFill>
            </a:endParaRPr>
          </a:p>
          <a:p>
            <a:pPr algn="ctr"/>
            <a:r>
              <a:rPr lang="cs-CZ" sz="1300" b="1" dirty="0">
                <a:solidFill>
                  <a:srgbClr val="FF0000"/>
                </a:solidFill>
              </a:rPr>
              <a:t>Pro děti od 3 – 10 let</a:t>
            </a:r>
          </a:p>
          <a:p>
            <a:pPr algn="ctr"/>
            <a:endParaRPr lang="cs-CZ" sz="13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cs-CZ" sz="13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KDO CVIČÍ:</a:t>
            </a:r>
            <a:endParaRPr lang="cs-CZ" sz="1300" dirty="0">
              <a:solidFill>
                <a:prstClr val="black"/>
              </a:solidFill>
            </a:endParaRPr>
          </a:p>
          <a:p>
            <a:pPr algn="ctr"/>
            <a:r>
              <a:rPr lang="cs-CZ" sz="1300" dirty="0">
                <a:solidFill>
                  <a:prstClr val="black"/>
                </a:solidFill>
              </a:rPr>
              <a:t>Mgr. Petra Pecharová </a:t>
            </a:r>
          </a:p>
          <a:p>
            <a:pPr algn="ctr"/>
            <a:r>
              <a:rPr lang="cs-CZ" sz="1300" dirty="0">
                <a:solidFill>
                  <a:prstClr val="black"/>
                </a:solidFill>
              </a:rPr>
              <a:t>(speciální pedagog, logoped, odborný asistent)</a:t>
            </a:r>
          </a:p>
          <a:p>
            <a:pPr algn="ctr"/>
            <a:r>
              <a:rPr lang="cs-CZ" sz="1300" b="1" dirty="0">
                <a:solidFill>
                  <a:prstClr val="black"/>
                </a:solidFill>
              </a:rPr>
              <a:t>mob.: +420 777 776 604</a:t>
            </a:r>
          </a:p>
          <a:p>
            <a:pPr algn="ctr"/>
            <a:r>
              <a:rPr lang="cs-CZ" sz="1300" b="1" dirty="0">
                <a:solidFill>
                  <a:prstClr val="black"/>
                </a:solidFill>
              </a:rPr>
              <a:t>petra.pecharova@ujep.cz</a:t>
            </a:r>
            <a:endParaRPr lang="cs-CZ" sz="1300" dirty="0">
              <a:solidFill>
                <a:prstClr val="black"/>
              </a:solidFill>
            </a:endParaRPr>
          </a:p>
        </p:txBody>
      </p:sp>
      <p:sp>
        <p:nvSpPr>
          <p:cNvPr id="21" name="Obdélník 20"/>
          <p:cNvSpPr/>
          <p:nvPr/>
        </p:nvSpPr>
        <p:spPr>
          <a:xfrm>
            <a:off x="306123" y="438812"/>
            <a:ext cx="10079567" cy="56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1543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cs-CZ" sz="1543" dirty="0">
              <a:solidFill>
                <a:prstClr val="black"/>
              </a:solidFill>
            </a:endParaRPr>
          </a:p>
        </p:txBody>
      </p:sp>
      <p:sp>
        <p:nvSpPr>
          <p:cNvPr id="27" name="Obdélník 26"/>
          <p:cNvSpPr/>
          <p:nvPr/>
        </p:nvSpPr>
        <p:spPr>
          <a:xfrm>
            <a:off x="7250918" y="4256090"/>
            <a:ext cx="235962" cy="3638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764" dirty="0">
                <a:solidFill>
                  <a:prstClr val="black"/>
                </a:solidFill>
              </a:rPr>
              <a:t> </a:t>
            </a:r>
          </a:p>
        </p:txBody>
      </p:sp>
      <p:sp>
        <p:nvSpPr>
          <p:cNvPr id="30" name="Obdélník 29"/>
          <p:cNvSpPr/>
          <p:nvPr/>
        </p:nvSpPr>
        <p:spPr>
          <a:xfrm>
            <a:off x="3693978" y="6367107"/>
            <a:ext cx="352828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3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KDO CVIČÍ:</a:t>
            </a:r>
            <a:endParaRPr lang="cs-CZ" sz="1300" dirty="0">
              <a:solidFill>
                <a:prstClr val="black"/>
              </a:solidFill>
            </a:endParaRPr>
          </a:p>
          <a:p>
            <a:pPr algn="ctr"/>
            <a:r>
              <a:rPr lang="cs-CZ" sz="1300" dirty="0">
                <a:solidFill>
                  <a:prstClr val="black"/>
                </a:solidFill>
              </a:rPr>
              <a:t>Mgr. Petra Pecharová </a:t>
            </a:r>
          </a:p>
          <a:p>
            <a:pPr algn="ctr"/>
            <a:r>
              <a:rPr lang="cs-CZ" sz="1300" dirty="0">
                <a:solidFill>
                  <a:prstClr val="black"/>
                </a:solidFill>
              </a:rPr>
              <a:t>(speciální pedagog, logoped, odborný asistent)</a:t>
            </a:r>
          </a:p>
          <a:p>
            <a:pPr algn="ctr"/>
            <a:r>
              <a:rPr lang="cs-CZ" sz="1300" b="1" dirty="0">
                <a:solidFill>
                  <a:prstClr val="black"/>
                </a:solidFill>
              </a:rPr>
              <a:t>mob.: +420 777 776 604</a:t>
            </a:r>
          </a:p>
          <a:p>
            <a:pPr algn="ctr"/>
            <a:r>
              <a:rPr lang="cs-CZ" sz="1300" b="1" dirty="0">
                <a:solidFill>
                  <a:prstClr val="black"/>
                </a:solidFill>
              </a:rPr>
              <a:t>petra.pecharova@ujep.cz </a:t>
            </a:r>
            <a:endParaRPr lang="cs-CZ" sz="1543" b="1" dirty="0">
              <a:solidFill>
                <a:prstClr val="black"/>
              </a:solidFill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7131295" y="2351083"/>
            <a:ext cx="3254395" cy="56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543" b="1" dirty="0">
              <a:solidFill>
                <a:prstClr val="black"/>
              </a:solidFill>
            </a:endParaRPr>
          </a:p>
          <a:p>
            <a:pPr algn="ctr"/>
            <a:r>
              <a:rPr lang="cs-CZ" sz="1543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2" name="Obdélník 21"/>
          <p:cNvSpPr/>
          <p:nvPr/>
        </p:nvSpPr>
        <p:spPr>
          <a:xfrm>
            <a:off x="4136939" y="4841468"/>
            <a:ext cx="4507035" cy="849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323" b="1" dirty="0">
              <a:solidFill>
                <a:prstClr val="black"/>
              </a:solidFill>
            </a:endParaRPr>
          </a:p>
          <a:p>
            <a:pPr algn="ctr"/>
            <a:endParaRPr lang="cs-CZ" sz="2000" b="1" dirty="0">
              <a:solidFill>
                <a:prstClr val="black"/>
              </a:solidFill>
            </a:endParaRPr>
          </a:p>
          <a:p>
            <a:pPr algn="ctr"/>
            <a:endParaRPr lang="cs-CZ" sz="1600" b="1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459" y="28296"/>
            <a:ext cx="1686927" cy="1028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86819" y="128567"/>
            <a:ext cx="5576590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323" b="1" dirty="0">
                <a:solidFill>
                  <a:srgbClr val="FF0000"/>
                </a:solidFill>
              </a:rPr>
              <a:t>Bližší informace a fotodokumentace na:</a:t>
            </a:r>
          </a:p>
          <a:p>
            <a:r>
              <a:rPr lang="cs-CZ" sz="1323" dirty="0"/>
              <a:t>https://fzs.ujep.cz/cs/1083/psychomotoricka-cviceni-pro-deti</a:t>
            </a:r>
          </a:p>
        </p:txBody>
      </p:sp>
      <p:sp>
        <p:nvSpPr>
          <p:cNvPr id="2" name="Obdélník 1"/>
          <p:cNvSpPr/>
          <p:nvPr/>
        </p:nvSpPr>
        <p:spPr>
          <a:xfrm>
            <a:off x="521368" y="938308"/>
            <a:ext cx="9649073" cy="562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1000" b="1" dirty="0"/>
          </a:p>
          <a:p>
            <a:pPr algn="ctr"/>
            <a:r>
              <a:rPr lang="cs-CZ" b="1" dirty="0"/>
              <a:t>Fakulta zdravotnických studií  Univerzity J.E. Purkyně nabízí pro rok 2025/2026: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8690" y="156748"/>
            <a:ext cx="2432244" cy="79864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1555" y="1604858"/>
            <a:ext cx="3390298" cy="5873255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309919" y="1608943"/>
            <a:ext cx="3273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dirty="0"/>
              <a:t> </a:t>
            </a:r>
            <a:r>
              <a:rPr lang="cs-CZ" sz="1600" b="1" dirty="0">
                <a:solidFill>
                  <a:srgbClr val="0070C0"/>
                </a:solidFill>
              </a:rPr>
              <a:t>Individuální psychomotorická cvičení s využitím přístroje </a:t>
            </a:r>
            <a:r>
              <a:rPr lang="cs-CZ" sz="1600" b="1" dirty="0" err="1">
                <a:solidFill>
                  <a:srgbClr val="0070C0"/>
                </a:solidFill>
              </a:rPr>
              <a:t>BalanceTutor</a:t>
            </a:r>
            <a:r>
              <a:rPr lang="cs-CZ" sz="1600" b="1" dirty="0">
                <a:solidFill>
                  <a:srgbClr val="0070C0"/>
                </a:solidFill>
              </a:rPr>
              <a:t>, </a:t>
            </a:r>
            <a:r>
              <a:rPr lang="cs-CZ" sz="1600" b="1" dirty="0" err="1">
                <a:solidFill>
                  <a:srgbClr val="0070C0"/>
                </a:solidFill>
              </a:rPr>
              <a:t>Imoove</a:t>
            </a:r>
            <a:r>
              <a:rPr lang="cs-CZ" sz="1600" b="1" dirty="0">
                <a:solidFill>
                  <a:srgbClr val="0070C0"/>
                </a:solidFill>
              </a:rPr>
              <a:t> 200, MYRO®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7177395" y="2373640"/>
            <a:ext cx="3434149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300" b="1" dirty="0">
                <a:solidFill>
                  <a:prstClr val="black"/>
                </a:solidFill>
              </a:rPr>
              <a:t>Cvičení jsou vhodná pro děti:</a:t>
            </a:r>
          </a:p>
          <a:p>
            <a:pPr marL="285750" indent="-285750">
              <a:buFontTx/>
              <a:buChar char="-"/>
            </a:pPr>
            <a:r>
              <a:rPr lang="cs-CZ" sz="1300" dirty="0"/>
              <a:t>s vývojovou dyspraxií</a:t>
            </a:r>
          </a:p>
          <a:p>
            <a:pPr marL="285750" indent="-285750">
              <a:buFontTx/>
              <a:buChar char="-"/>
            </a:pPr>
            <a:r>
              <a:rPr lang="cs-CZ" sz="1300" dirty="0"/>
              <a:t>s poruchou koordinace pohybu</a:t>
            </a:r>
          </a:p>
          <a:p>
            <a:pPr marL="285750" indent="-285750">
              <a:buFontTx/>
              <a:buChar char="-"/>
            </a:pPr>
            <a:r>
              <a:rPr lang="cs-CZ" sz="1300" dirty="0"/>
              <a:t>s vadným držením těla</a:t>
            </a:r>
          </a:p>
          <a:p>
            <a:pPr marL="285750" indent="-285750">
              <a:buFontTx/>
              <a:buChar char="-"/>
            </a:pPr>
            <a:r>
              <a:rPr lang="cs-CZ" sz="1300" dirty="0"/>
              <a:t>s obtížemi s rovnováhou</a:t>
            </a:r>
          </a:p>
          <a:p>
            <a:pPr marL="285750" indent="-285750">
              <a:buFontTx/>
              <a:buChar char="-"/>
            </a:pPr>
            <a:r>
              <a:rPr lang="cs-CZ" sz="1300" dirty="0"/>
              <a:t>neobratné a bázlivé.</a:t>
            </a:r>
          </a:p>
          <a:p>
            <a:endParaRPr lang="cs-CZ" sz="900" dirty="0"/>
          </a:p>
          <a:p>
            <a:pPr algn="ctr"/>
            <a:r>
              <a:rPr lang="cs-CZ" sz="1300" dirty="0"/>
              <a:t> Cvičení je zaměřeno na rozvoj </a:t>
            </a:r>
            <a:r>
              <a:rPr lang="cs-CZ" sz="1300" dirty="0" err="1"/>
              <a:t>propriocepce</a:t>
            </a:r>
            <a:r>
              <a:rPr lang="cs-CZ" sz="1300" dirty="0"/>
              <a:t> (</a:t>
            </a:r>
            <a:r>
              <a:rPr lang="cs-CZ" sz="1300" dirty="0" err="1"/>
              <a:t>polohocit</a:t>
            </a:r>
            <a:r>
              <a:rPr lang="cs-CZ" sz="1300" dirty="0"/>
              <a:t> a </a:t>
            </a:r>
            <a:r>
              <a:rPr lang="cs-CZ" sz="1300" dirty="0" err="1"/>
              <a:t>pohybocit</a:t>
            </a:r>
            <a:r>
              <a:rPr lang="cs-CZ" sz="1300" dirty="0"/>
              <a:t>), na rozvoj vestibulárního (rovnovážného) systému, na zlepšení  reakcí těla na nečekané podněty, na zlepšení spolupráce mozkových hemisfér, ...</a:t>
            </a:r>
          </a:p>
          <a:p>
            <a:pPr lvl="0" algn="ctr"/>
            <a:r>
              <a:rPr lang="cs-CZ" sz="1300" dirty="0"/>
              <a:t>Ve cvičeních jsou využívány balanční podložky a přístroj </a:t>
            </a:r>
            <a:r>
              <a:rPr lang="cs-CZ" sz="1300" dirty="0" err="1"/>
              <a:t>BalanceTutor</a:t>
            </a:r>
            <a:r>
              <a:rPr lang="cs-CZ" sz="1300" dirty="0"/>
              <a:t>, </a:t>
            </a:r>
            <a:r>
              <a:rPr lang="cs-CZ" sz="1300" dirty="0" err="1"/>
              <a:t>Imoove</a:t>
            </a:r>
            <a:r>
              <a:rPr lang="cs-CZ" sz="1300" dirty="0"/>
              <a:t> 200, Myro® a další pomůcky.</a:t>
            </a:r>
            <a:endParaRPr lang="cs-CZ" sz="900" dirty="0"/>
          </a:p>
          <a:p>
            <a:pPr lvl="0" algn="ctr"/>
            <a:endParaRPr lang="cs-CZ" sz="600" dirty="0"/>
          </a:p>
          <a:p>
            <a:pPr algn="ctr"/>
            <a:r>
              <a:rPr lang="cs-CZ" sz="1300" b="1" dirty="0">
                <a:solidFill>
                  <a:srgbClr val="7030A0"/>
                </a:solidFill>
              </a:rPr>
              <a:t>MÍSTO: </a:t>
            </a:r>
            <a:r>
              <a:rPr lang="cs-CZ" sz="1300" b="1" dirty="0">
                <a:solidFill>
                  <a:prstClr val="black"/>
                </a:solidFill>
              </a:rPr>
              <a:t>FZS UJEP Sociální péče 3652/13, Ústí n/L.</a:t>
            </a:r>
          </a:p>
          <a:p>
            <a:pPr algn="ctr"/>
            <a:r>
              <a:rPr lang="cs-CZ" sz="1300" b="1" dirty="0">
                <a:solidFill>
                  <a:srgbClr val="7030A0"/>
                </a:solidFill>
              </a:rPr>
              <a:t>CENA: </a:t>
            </a:r>
            <a:r>
              <a:rPr lang="cs-CZ" sz="1300" b="1"/>
              <a:t>45 min</a:t>
            </a:r>
            <a:r>
              <a:rPr lang="cs-CZ" sz="1300" b="1" dirty="0"/>
              <a:t>/300 Kč, 8x45min/2 400 Kč</a:t>
            </a:r>
          </a:p>
          <a:p>
            <a:pPr algn="ctr"/>
            <a:r>
              <a:rPr lang="cs-CZ" sz="1300" b="1" dirty="0">
                <a:solidFill>
                  <a:prstClr val="black"/>
                </a:solidFill>
              </a:rPr>
              <a:t>Pro nové klienty ukázková hodina zdarma</a:t>
            </a:r>
          </a:p>
          <a:p>
            <a:pPr algn="ctr"/>
            <a:endParaRPr lang="cs-CZ" sz="600" b="1" dirty="0">
              <a:solidFill>
                <a:prstClr val="black"/>
              </a:solidFill>
            </a:endParaRPr>
          </a:p>
          <a:p>
            <a:pPr lvl="0" algn="ctr"/>
            <a:r>
              <a:rPr lang="cs-CZ" sz="1300" b="1" dirty="0">
                <a:solidFill>
                  <a:srgbClr val="FF0000"/>
                </a:solidFill>
              </a:rPr>
              <a:t>Pro děti od 3 – 18 let</a:t>
            </a:r>
          </a:p>
          <a:p>
            <a:pPr lvl="0" algn="ctr"/>
            <a:r>
              <a:rPr lang="cs-CZ" sz="13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KDO CVIČÍ:</a:t>
            </a:r>
            <a:endParaRPr lang="cs-CZ" sz="1300" dirty="0">
              <a:solidFill>
                <a:prstClr val="black"/>
              </a:solidFill>
            </a:endParaRPr>
          </a:p>
          <a:p>
            <a:pPr lvl="0" algn="ctr"/>
            <a:r>
              <a:rPr lang="cs-CZ" sz="1200" dirty="0">
                <a:solidFill>
                  <a:prstClr val="black"/>
                </a:solidFill>
              </a:rPr>
              <a:t>Pod vedením Mgr. Pecharové (speciální pedagog, logoped, odborný asistent) studenti FZS UJEP</a:t>
            </a:r>
          </a:p>
          <a:p>
            <a:pPr lvl="0" algn="ctr"/>
            <a:r>
              <a:rPr lang="cs-CZ" sz="1300" b="1" dirty="0">
                <a:solidFill>
                  <a:prstClr val="black"/>
                </a:solidFill>
              </a:rPr>
              <a:t>mob.: +420 777 776 604</a:t>
            </a:r>
          </a:p>
          <a:p>
            <a:pPr lvl="0" algn="ctr"/>
            <a:r>
              <a:rPr lang="cs-CZ" sz="1300" b="1" dirty="0">
                <a:solidFill>
                  <a:prstClr val="black"/>
                </a:solidFill>
              </a:rPr>
              <a:t>petra.pecharova@ujep.cz</a:t>
            </a:r>
            <a:endParaRPr lang="cs-CZ" sz="1300" dirty="0"/>
          </a:p>
        </p:txBody>
      </p:sp>
    </p:spTree>
    <p:extLst>
      <p:ext uri="{BB962C8B-B14F-4D97-AF65-F5344CB8AC3E}">
        <p14:creationId xmlns:p14="http://schemas.microsoft.com/office/powerpoint/2010/main" val="42467072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58568</TotalTime>
  <Words>298</Words>
  <Application>Microsoft Office PowerPoint</Application>
  <PresentationFormat>Vlastní</PresentationFormat>
  <Paragraphs>77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sady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pecharovap</dc:creator>
  <cp:lastModifiedBy>pecharovap</cp:lastModifiedBy>
  <cp:revision>52</cp:revision>
  <cp:lastPrinted>2025-09-11T11:28:31Z</cp:lastPrinted>
  <dcterms:created xsi:type="dcterms:W3CDTF">2019-01-30T07:41:45Z</dcterms:created>
  <dcterms:modified xsi:type="dcterms:W3CDTF">2025-09-11T11:28:34Z</dcterms:modified>
</cp:coreProperties>
</file>