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79" r:id="rId4"/>
    <p:sldId id="280" r:id="rId5"/>
    <p:sldId id="281" r:id="rId6"/>
    <p:sldId id="285" r:id="rId7"/>
    <p:sldId id="282" r:id="rId8"/>
    <p:sldId id="283" r:id="rId9"/>
    <p:sldId id="284" r:id="rId10"/>
    <p:sldId id="277" r:id="rId11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84" d="100"/>
          <a:sy n="84" d="100"/>
        </p:scale>
        <p:origin x="40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656D9D-C967-4789-B288-B18786800E42}" type="datetimeFigureOut">
              <a:rPr lang="cs-CZ" smtClean="0"/>
              <a:t>10.02.2025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AD2CCC-461E-4664-877C-3683D2401B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97029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fzs.ujep.cz/cs/cat/harmonogram-akademickeho-roku" TargetMode="Externa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fzs.ujep.cz/cs/studijni-predpisy" TargetMode="Externa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jep.cz/cs/financni-podpora" TargetMode="Externa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fzs.ujep.cz/cs/studijni-komise" TargetMode="Externa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06393" y="438151"/>
            <a:ext cx="10898220" cy="3532958"/>
          </a:xfrm>
        </p:spPr>
        <p:txBody>
          <a:bodyPr>
            <a:normAutofit fontScale="90000"/>
          </a:bodyPr>
          <a:lstStyle/>
          <a:p>
            <a:pPr algn="ctr"/>
            <a:br>
              <a:rPr lang="cs-CZ" b="1" dirty="0">
                <a:solidFill>
                  <a:schemeClr val="accent1"/>
                </a:solidFill>
              </a:rPr>
            </a:br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FZS UJEP</a:t>
            </a:r>
            <a:br>
              <a:rPr lang="cs-CZ" b="1" dirty="0">
                <a:solidFill>
                  <a:schemeClr val="accent4">
                    <a:lumMod val="50000"/>
                  </a:schemeClr>
                </a:solidFill>
              </a:rPr>
            </a:br>
            <a:br>
              <a:rPr lang="cs-CZ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cs-CZ" b="1" dirty="0">
                <a:solidFill>
                  <a:srgbClr val="C00000"/>
                </a:solidFill>
              </a:rPr>
              <a:t>Oborový den</a:t>
            </a:r>
            <a:br>
              <a:rPr lang="cs-CZ" b="1" dirty="0">
                <a:solidFill>
                  <a:srgbClr val="C00000"/>
                </a:solidFill>
              </a:rPr>
            </a:br>
            <a:r>
              <a:rPr lang="cs-CZ" b="1" dirty="0">
                <a:solidFill>
                  <a:srgbClr val="C00000"/>
                </a:solidFill>
              </a:rPr>
              <a:t>2025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08523" y="4456497"/>
            <a:ext cx="10696090" cy="2091787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PhDr. Kateřina Tichá, Ph.D.</a:t>
            </a:r>
          </a:p>
          <a:p>
            <a:pPr algn="ctr"/>
            <a:r>
              <a:rPr lang="cs-CZ" sz="4000" dirty="0">
                <a:solidFill>
                  <a:schemeClr val="accent1">
                    <a:lumMod val="50000"/>
                  </a:schemeClr>
                </a:solidFill>
              </a:rPr>
              <a:t>proděkanka pro studium</a:t>
            </a:r>
          </a:p>
        </p:txBody>
      </p:sp>
    </p:spTree>
    <p:extLst>
      <p:ext uri="{BB962C8B-B14F-4D97-AF65-F5344CB8AC3E}">
        <p14:creationId xmlns:p14="http://schemas.microsoft.com/office/powerpoint/2010/main" val="3108879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879566"/>
          </a:xfrm>
        </p:spPr>
        <p:txBody>
          <a:bodyPr/>
          <a:lstStyle/>
          <a:p>
            <a:pPr algn="ctr"/>
            <a:r>
              <a:rPr lang="cs-CZ" dirty="0"/>
              <a:t> 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42820" y="1857675"/>
            <a:ext cx="9861791" cy="3830855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STUDIUM NA VYSOKÉ ŠKOLE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STUDIJNÍ PŘEDPISY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SMĚRNICE DĚKANA – STUDIUM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STUDIJNÍ KOMISE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STIPENDIA UJEP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HODNOCENÍ - KVALITA VÝUKY - STAG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349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0022" y="115504"/>
            <a:ext cx="10734590" cy="1982804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STUDIUM NA VYSOKÉ ŠKOLE </a:t>
            </a:r>
            <a:br>
              <a:rPr lang="cs-CZ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Studijní a zkušební řád UJEP (SZŘ UJEP)</a:t>
            </a:r>
            <a:br>
              <a:rPr lang="cs-CZ" b="1" dirty="0">
                <a:solidFill>
                  <a:schemeClr val="accent1">
                    <a:lumMod val="50000"/>
                  </a:schemeClr>
                </a:solidFill>
              </a:rPr>
            </a:b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164658" y="2098307"/>
            <a:ext cx="10866922" cy="4389120"/>
          </a:xfrm>
        </p:spPr>
        <p:txBody>
          <a:bodyPr>
            <a:normAutofit fontScale="25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9600" b="1" u="sng" dirty="0">
                <a:solidFill>
                  <a:srgbClr val="C00000"/>
                </a:solidFill>
              </a:rPr>
              <a:t>čl.8 odst.10</a:t>
            </a:r>
          </a:p>
          <a:p>
            <a:r>
              <a:rPr lang="cs-CZ" sz="9600" dirty="0">
                <a:solidFill>
                  <a:srgbClr val="FF0000"/>
                </a:solidFill>
              </a:rPr>
              <a:t>	</a:t>
            </a:r>
            <a:r>
              <a:rPr lang="cs-CZ" sz="9600" dirty="0">
                <a:solidFill>
                  <a:schemeClr val="accent6">
                    <a:lumMod val="50000"/>
                  </a:schemeClr>
                </a:solidFill>
              </a:rPr>
              <a:t>pro postup </a:t>
            </a:r>
            <a:r>
              <a:rPr lang="cs-CZ" sz="9600" b="1" u="sng" dirty="0">
                <a:solidFill>
                  <a:schemeClr val="accent6">
                    <a:lumMod val="50000"/>
                  </a:schemeClr>
                </a:solidFill>
              </a:rPr>
              <a:t>do druhého semestru studia</a:t>
            </a:r>
            <a:r>
              <a:rPr lang="cs-CZ" sz="96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cs-CZ" sz="9600" dirty="0">
                <a:solidFill>
                  <a:schemeClr val="accent6">
                    <a:lumMod val="50000"/>
                  </a:schemeClr>
                </a:solidFill>
              </a:rPr>
              <a:t>je nutné získat </a:t>
            </a:r>
            <a:r>
              <a:rPr lang="cs-CZ" sz="9600" b="1" u="sng" dirty="0">
                <a:solidFill>
                  <a:schemeClr val="accent6">
                    <a:lumMod val="50000"/>
                  </a:schemeClr>
                </a:solidFill>
              </a:rPr>
              <a:t>15  </a:t>
            </a:r>
          </a:p>
          <a:p>
            <a:r>
              <a:rPr lang="cs-CZ" sz="9600" b="1" dirty="0">
                <a:solidFill>
                  <a:schemeClr val="accent6">
                    <a:lumMod val="50000"/>
                  </a:schemeClr>
                </a:solidFill>
              </a:rPr>
              <a:t>     </a:t>
            </a:r>
            <a:r>
              <a:rPr lang="cs-CZ" sz="9600" b="1" u="sng" dirty="0">
                <a:solidFill>
                  <a:schemeClr val="accent6">
                    <a:lumMod val="50000"/>
                  </a:schemeClr>
                </a:solidFill>
              </a:rPr>
              <a:t>kreditů</a:t>
            </a:r>
            <a:r>
              <a:rPr lang="cs-CZ" sz="9600" b="1" dirty="0">
                <a:solidFill>
                  <a:schemeClr val="accent6">
                    <a:lumMod val="50000"/>
                  </a:schemeClr>
                </a:solidFill>
              </a:rPr>
              <a:t> – </a:t>
            </a:r>
            <a:r>
              <a:rPr lang="cs-CZ" sz="9600" b="1" dirty="0">
                <a:solidFill>
                  <a:srgbClr val="C00000"/>
                </a:solidFill>
              </a:rPr>
              <a:t>správní řízení o ukončení studia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9600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9600" b="1" u="sng" dirty="0">
                <a:solidFill>
                  <a:srgbClr val="C00000"/>
                </a:solidFill>
              </a:rPr>
              <a:t>čl.8 odst. 5, písm. a)</a:t>
            </a:r>
          </a:p>
          <a:p>
            <a:r>
              <a:rPr lang="cs-CZ" sz="9600" b="1" dirty="0">
                <a:solidFill>
                  <a:srgbClr val="C00000"/>
                </a:solidFill>
              </a:rPr>
              <a:t>     </a:t>
            </a:r>
            <a:r>
              <a:rPr lang="cs-CZ" sz="9600" dirty="0">
                <a:solidFill>
                  <a:srgbClr val="C00000"/>
                </a:solidFill>
              </a:rPr>
              <a:t>pro postup </a:t>
            </a:r>
            <a:r>
              <a:rPr lang="cs-CZ" sz="9600" b="1" dirty="0">
                <a:solidFill>
                  <a:srgbClr val="C00000"/>
                </a:solidFill>
              </a:rPr>
              <a:t>do druhého roku studia </a:t>
            </a:r>
            <a:r>
              <a:rPr lang="cs-CZ" sz="9600" dirty="0">
                <a:solidFill>
                  <a:srgbClr val="C00000"/>
                </a:solidFill>
              </a:rPr>
              <a:t>je nutné získat </a:t>
            </a:r>
            <a:r>
              <a:rPr lang="cs-CZ" sz="9600" b="1" u="sng" dirty="0">
                <a:solidFill>
                  <a:srgbClr val="C00000"/>
                </a:solidFill>
              </a:rPr>
              <a:t>45 kreditů</a:t>
            </a:r>
          </a:p>
          <a:p>
            <a:endParaRPr lang="cs-CZ" sz="9600" b="1" u="sng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9600" b="1" u="sng" dirty="0">
                <a:solidFill>
                  <a:srgbClr val="C00000"/>
                </a:solidFill>
              </a:rPr>
              <a:t>čl.8 odst. 5, písm. b)</a:t>
            </a:r>
          </a:p>
          <a:p>
            <a:r>
              <a:rPr lang="cs-CZ" sz="9600" dirty="0">
                <a:solidFill>
                  <a:srgbClr val="C00000"/>
                </a:solidFill>
              </a:rPr>
              <a:t>    pro postup </a:t>
            </a:r>
            <a:r>
              <a:rPr lang="cs-CZ" sz="9600" b="1" dirty="0">
                <a:solidFill>
                  <a:srgbClr val="C00000"/>
                </a:solidFill>
              </a:rPr>
              <a:t>do třetího roku studia </a:t>
            </a:r>
            <a:r>
              <a:rPr lang="cs-CZ" sz="9600" dirty="0">
                <a:solidFill>
                  <a:srgbClr val="C00000"/>
                </a:solidFill>
              </a:rPr>
              <a:t>je nutné získat </a:t>
            </a:r>
            <a:r>
              <a:rPr lang="cs-CZ" sz="9600" b="1" u="sng" dirty="0">
                <a:solidFill>
                  <a:srgbClr val="C00000"/>
                </a:solidFill>
              </a:rPr>
              <a:t>85 kreditů </a:t>
            </a:r>
          </a:p>
          <a:p>
            <a:endParaRPr lang="cs-CZ" dirty="0">
              <a:solidFill>
                <a:srgbClr val="C0000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12173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9272" y="609600"/>
            <a:ext cx="10715339" cy="1094072"/>
          </a:xfrm>
        </p:spPr>
        <p:txBody>
          <a:bodyPr/>
          <a:lstStyle/>
          <a:p>
            <a:pPr algn="ctr"/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Důležité - SZŘ UJEP</a:t>
            </a: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17044" y="1703672"/>
            <a:ext cx="9887568" cy="5154327"/>
          </a:xfrm>
        </p:spPr>
        <p:txBody>
          <a:bodyPr>
            <a:normAutofit fontScale="55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cs-CZ" b="1" u="sng" dirty="0">
              <a:solidFill>
                <a:srgbClr val="C0000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3600" b="1" u="sng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Studijní plán</a:t>
            </a:r>
            <a:r>
              <a:rPr lang="cs-CZ" sz="3600" b="1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	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3600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povinné předměty, povinně volitelné předměty, výběrové předměty, </a:t>
            </a:r>
            <a:r>
              <a:rPr lang="cs-CZ" sz="3600" b="1" u="sng" dirty="0" err="1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prerekvizity</a:t>
            </a:r>
            <a:r>
              <a:rPr lang="cs-CZ" sz="3600" b="1" u="sng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systém STAG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3600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600" b="1" dirty="0">
                <a:solidFill>
                  <a:srgbClr val="C00000"/>
                </a:solidFill>
              </a:rPr>
              <a:t>čl.7, odst. 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600" dirty="0">
                <a:solidFill>
                  <a:srgbClr val="C00000"/>
                </a:solidFill>
              </a:rPr>
              <a:t>Student má právo, </a:t>
            </a:r>
            <a:r>
              <a:rPr lang="cs-CZ" sz="3600" dirty="0">
                <a:solidFill>
                  <a:schemeClr val="bg2">
                    <a:lumMod val="25000"/>
                  </a:schemeClr>
                </a:solidFill>
              </a:rPr>
              <a:t>v rámci </a:t>
            </a:r>
            <a:r>
              <a:rPr lang="cs-CZ" sz="3600" u="sng" dirty="0">
                <a:solidFill>
                  <a:schemeClr val="bg2">
                    <a:lumMod val="25000"/>
                  </a:schemeClr>
                </a:solidFill>
              </a:rPr>
              <a:t>vypsaných termínů </a:t>
            </a:r>
            <a:r>
              <a:rPr lang="cs-CZ" sz="3600" dirty="0">
                <a:solidFill>
                  <a:schemeClr val="bg2">
                    <a:lumMod val="25000"/>
                  </a:schemeClr>
                </a:solidFill>
              </a:rPr>
              <a:t>v systému STAG</a:t>
            </a:r>
            <a:r>
              <a:rPr lang="cs-CZ" sz="3600" dirty="0">
                <a:solidFill>
                  <a:srgbClr val="C00000"/>
                </a:solidFill>
              </a:rPr>
              <a:t>, na </a:t>
            </a:r>
            <a:r>
              <a:rPr lang="cs-CZ" sz="3600" b="1" dirty="0">
                <a:solidFill>
                  <a:schemeClr val="bg2">
                    <a:lumMod val="25000"/>
                  </a:schemeClr>
                </a:solidFill>
              </a:rPr>
              <a:t>3 termíny kontroly studia – 2 části zkouškového období dle harmonogramu akademického roku (celkem 14 týdnů) </a:t>
            </a:r>
            <a:r>
              <a:rPr lang="cs-CZ" sz="3600" b="1" dirty="0">
                <a:solidFill>
                  <a:schemeClr val="bg2">
                    <a:lumMod val="25000"/>
                  </a:schemeClr>
                </a:solidFill>
                <a:hlinkClick r:id="rId2"/>
              </a:rPr>
              <a:t>https://fzs.ujep.cz/cs/cat/harmonogram-akademickeho-roku</a:t>
            </a:r>
            <a:endParaRPr lang="cs-CZ" sz="3600" b="1" dirty="0">
              <a:solidFill>
                <a:schemeClr val="bg2">
                  <a:lumMod val="25000"/>
                </a:schemeClr>
              </a:solidFill>
            </a:endParaRPr>
          </a:p>
          <a:p>
            <a:endParaRPr lang="cs-CZ" sz="3600" b="1" u="sng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600" b="1" u="sng" dirty="0">
                <a:solidFill>
                  <a:srgbClr val="C00000"/>
                </a:solidFill>
              </a:rPr>
              <a:t> odst.2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3600" dirty="0">
                <a:solidFill>
                  <a:srgbClr val="C00000"/>
                </a:solidFill>
              </a:rPr>
              <a:t>pokud student nezíská kredity za předmět dle studijního plánu, může si jej zapsat </a:t>
            </a:r>
            <a:r>
              <a:rPr lang="cs-CZ" sz="3600" b="1" u="sng" dirty="0">
                <a:solidFill>
                  <a:srgbClr val="C00000"/>
                </a:solidFill>
              </a:rPr>
              <a:t>nejvýše ještě jednou</a:t>
            </a:r>
            <a:r>
              <a:rPr lang="cs-CZ" sz="3600" b="1" dirty="0">
                <a:solidFill>
                  <a:srgbClr val="C00000"/>
                </a:solidFill>
              </a:rPr>
              <a:t> (třetí zápis předmětů není možný, </a:t>
            </a:r>
            <a:r>
              <a:rPr lang="cs-CZ" sz="3600" b="1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SZŘ neumožňuje udělení </a:t>
            </a:r>
            <a:r>
              <a:rPr lang="cs-CZ" sz="3600" b="1" dirty="0" err="1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tvz</a:t>
            </a:r>
            <a:r>
              <a:rPr lang="cs-CZ" sz="3600" b="1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.„děkanského termínu“</a:t>
            </a:r>
            <a:r>
              <a:rPr lang="cs-CZ" sz="3600" b="1" dirty="0">
                <a:solidFill>
                  <a:srgbClr val="C00000"/>
                </a:solidFill>
              </a:rPr>
              <a:t>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27930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53416" y="0"/>
            <a:ext cx="10051196" cy="1626669"/>
          </a:xfrm>
        </p:spPr>
        <p:txBody>
          <a:bodyPr/>
          <a:lstStyle/>
          <a:p>
            <a:pPr algn="ctr"/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SMĚRNICE DĚKANA FZS UJEP</a:t>
            </a: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453416" y="1819175"/>
            <a:ext cx="10626289" cy="4880008"/>
          </a:xfrm>
        </p:spPr>
        <p:txBody>
          <a:bodyPr>
            <a:normAutofit lnSpcReduction="10000"/>
          </a:bodyPr>
          <a:lstStyle/>
          <a:p>
            <a:r>
              <a:rPr lang="cs-CZ" sz="2400" b="1" dirty="0">
                <a:solidFill>
                  <a:srgbClr val="C00000"/>
                </a:solidFill>
              </a:rPr>
              <a:t>Směrnice děkana č.5/2024</a:t>
            </a:r>
          </a:p>
          <a:p>
            <a:r>
              <a:rPr lang="cs-CZ" sz="2400" b="1" dirty="0">
                <a:solidFill>
                  <a:srgbClr val="C00000"/>
                </a:solidFill>
              </a:rPr>
              <a:t>	</a:t>
            </a:r>
            <a:r>
              <a:rPr lang="cs-CZ" sz="2400" b="1" dirty="0">
                <a:solidFill>
                  <a:schemeClr val="accent4">
                    <a:lumMod val="50000"/>
                  </a:schemeClr>
                </a:solidFill>
              </a:rPr>
              <a:t>Uznávání zápočtů a zkoušek na FZS UJEP – do </a:t>
            </a:r>
            <a:r>
              <a:rPr lang="cs-CZ" sz="2400" b="1" dirty="0">
                <a:solidFill>
                  <a:srgbClr val="FF0000"/>
                </a:solidFill>
              </a:rPr>
              <a:t>27. 3. 2025</a:t>
            </a:r>
          </a:p>
          <a:p>
            <a:endParaRPr lang="cs-CZ" sz="2400" b="1" dirty="0">
              <a:solidFill>
                <a:srgbClr val="C00000"/>
              </a:solidFill>
            </a:endParaRPr>
          </a:p>
          <a:p>
            <a:r>
              <a:rPr lang="cs-CZ" sz="2400" b="1" dirty="0">
                <a:solidFill>
                  <a:srgbClr val="C00000"/>
                </a:solidFill>
              </a:rPr>
              <a:t>Směrnice děkana č.2/2024</a:t>
            </a:r>
          </a:p>
          <a:p>
            <a:r>
              <a:rPr lang="cs-CZ" sz="2400" b="1" dirty="0">
                <a:solidFill>
                  <a:srgbClr val="C00000"/>
                </a:solidFill>
              </a:rPr>
              <a:t>	</a:t>
            </a:r>
            <a:r>
              <a:rPr lang="cs-CZ" sz="2400" b="1" dirty="0">
                <a:solidFill>
                  <a:schemeClr val="accent4">
                    <a:lumMod val="50000"/>
                  </a:schemeClr>
                </a:solidFill>
              </a:rPr>
              <a:t>Pokyny pro zadávání, vedení a odevzdávání bakalářských a</a:t>
            </a:r>
          </a:p>
          <a:p>
            <a:r>
              <a:rPr lang="cs-CZ" sz="2400" b="1" dirty="0">
                <a:solidFill>
                  <a:schemeClr val="accent4">
                    <a:lumMod val="50000"/>
                  </a:schemeClr>
                </a:solidFill>
              </a:rPr>
              <a:t>     diplomových prací (kvalifikačních prací) na FZS UJEP</a:t>
            </a:r>
          </a:p>
          <a:p>
            <a:r>
              <a:rPr lang="cs-CZ" sz="2400" b="1" dirty="0">
                <a:solidFill>
                  <a:schemeClr val="accent4">
                    <a:lumMod val="50000"/>
                  </a:schemeClr>
                </a:solidFill>
              </a:rPr>
              <a:t>     </a:t>
            </a:r>
          </a:p>
          <a:p>
            <a:r>
              <a:rPr lang="cs-CZ" sz="2400" b="1" dirty="0">
                <a:solidFill>
                  <a:srgbClr val="FF0000"/>
                </a:solidFill>
              </a:rPr>
              <a:t>                                       úprava zpracování BP</a:t>
            </a:r>
          </a:p>
          <a:p>
            <a:endParaRPr lang="cs-CZ" sz="2400" b="1" dirty="0">
              <a:solidFill>
                <a:srgbClr val="C00000"/>
              </a:solidFill>
            </a:endParaRPr>
          </a:p>
          <a:p>
            <a:pPr algn="ctr"/>
            <a:r>
              <a:rPr lang="cs-CZ" sz="2400" b="1" dirty="0">
                <a:solidFill>
                  <a:srgbClr val="C00000"/>
                </a:solidFill>
                <a:hlinkClick r:id="rId2"/>
              </a:rPr>
              <a:t>https://fzs.ujep.cz/cs/studijni-predpisy</a:t>
            </a:r>
            <a:endParaRPr lang="cs-CZ" sz="2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7306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909" y="163629"/>
            <a:ext cx="10243703" cy="1145407"/>
          </a:xfrm>
        </p:spPr>
        <p:txBody>
          <a:bodyPr/>
          <a:lstStyle/>
          <a:p>
            <a:pPr algn="ctr"/>
            <a:r>
              <a:rPr lang="cs-CZ" b="1" dirty="0">
                <a:solidFill>
                  <a:schemeClr val="accent2">
                    <a:lumMod val="50000"/>
                  </a:schemeClr>
                </a:solidFill>
              </a:rPr>
              <a:t>Povinnosti studenta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49668" y="1703673"/>
            <a:ext cx="9954944" cy="4206238"/>
          </a:xfrm>
        </p:spPr>
        <p:txBody>
          <a:bodyPr>
            <a:normAutofit/>
          </a:bodyPr>
          <a:lstStyle/>
          <a:p>
            <a:pPr algn="just"/>
            <a:r>
              <a:rPr lang="cs-CZ" sz="2800" b="1" dirty="0">
                <a:solidFill>
                  <a:schemeClr val="accent6">
                    <a:lumMod val="50000"/>
                  </a:schemeClr>
                </a:solidFill>
              </a:rPr>
              <a:t>Dle §63 zákona č. 111/1998 o vysokých školách a o změnách a doplnění dalších zákonů:</a:t>
            </a:r>
          </a:p>
          <a:p>
            <a:pPr algn="just"/>
            <a:endParaRPr lang="cs-CZ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chemeClr val="accent6">
                    <a:lumMod val="50000"/>
                  </a:schemeClr>
                </a:solidFill>
              </a:rPr>
              <a:t>hlásit vysoké škole, nebo její součásti, </a:t>
            </a:r>
            <a:r>
              <a:rPr lang="cs-CZ" sz="2800" b="1" u="sng" dirty="0">
                <a:solidFill>
                  <a:schemeClr val="accent6">
                    <a:lumMod val="50000"/>
                  </a:schemeClr>
                </a:solidFill>
              </a:rPr>
              <a:t>adresu pro doručování</a:t>
            </a:r>
            <a:r>
              <a:rPr lang="cs-CZ" sz="2800" b="1" dirty="0">
                <a:solidFill>
                  <a:schemeClr val="accent6">
                    <a:lumMod val="50000"/>
                  </a:schemeClr>
                </a:solidFill>
              </a:rPr>
              <a:t>, nebo adresu svojí datové schránky,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chemeClr val="accent6">
                    <a:lumMod val="50000"/>
                  </a:schemeClr>
                </a:solidFill>
              </a:rPr>
              <a:t>hlásit vysoké škole </a:t>
            </a:r>
            <a:r>
              <a:rPr lang="cs-CZ" sz="2800" b="1" u="sng" dirty="0">
                <a:solidFill>
                  <a:schemeClr val="accent6">
                    <a:lumMod val="50000"/>
                  </a:schemeClr>
                </a:solidFill>
              </a:rPr>
              <a:t>ztrátu zdravotní způsobilosti </a:t>
            </a:r>
            <a:r>
              <a:rPr lang="cs-CZ" sz="2800" b="1" dirty="0">
                <a:solidFill>
                  <a:schemeClr val="accent6">
                    <a:lumMod val="50000"/>
                  </a:schemeClr>
                </a:solidFill>
              </a:rPr>
              <a:t>ke studiu.</a:t>
            </a:r>
          </a:p>
          <a:p>
            <a:pPr algn="just"/>
            <a:endParaRPr lang="cs-CZ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7815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91402" y="231006"/>
            <a:ext cx="10513209" cy="2059807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15000"/>
              </a:lnSpc>
            </a:pPr>
            <a:r>
              <a:rPr lang="cs-CZ" sz="4000" b="1" u="sng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Stipendia UJEP</a:t>
            </a: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br>
              <a:rPr lang="cs-CZ" sz="4000" b="1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31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https://www.ujep.cz/cs/financni-podpora</a:t>
            </a:r>
            <a:br>
              <a:rPr lang="cs-CZ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337913" y="1588169"/>
            <a:ext cx="9904394" cy="5120640"/>
          </a:xfrm>
        </p:spPr>
        <p:txBody>
          <a:bodyPr>
            <a:normAutofit fontScale="92500" lnSpcReduction="10000"/>
          </a:bodyPr>
          <a:lstStyle/>
          <a:p>
            <a:r>
              <a:rPr lang="cs-CZ" sz="2800" b="1" dirty="0">
                <a:solidFill>
                  <a:schemeClr val="accent1">
                    <a:lumMod val="50000"/>
                  </a:schemeClr>
                </a:solidFill>
              </a:rPr>
              <a:t>Studenti FZS obdrželi stipendia UJEP:</a:t>
            </a:r>
            <a:endParaRPr lang="cs-CZ" sz="2800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r>
              <a:rPr lang="cs-CZ" b="1" u="sng" dirty="0">
                <a:solidFill>
                  <a:schemeClr val="bg2">
                    <a:lumMod val="25000"/>
                  </a:schemeClr>
                </a:solidFill>
              </a:rPr>
              <a:t>Stipendium ředitele divize Čechy Zdravotní pojišťovny MV ČR za nejlepší BP FZS UJEP v AR 2023/2024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</a:rPr>
              <a:t>	</a:t>
            </a:r>
          </a:p>
          <a:p>
            <a:pPr lvl="0"/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studentka Katedry porodní asistence</a:t>
            </a:r>
            <a:endParaRPr lang="cs-CZ" b="1" i="1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endParaRPr lang="cs-CZ" b="1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r>
              <a:rPr lang="cs-CZ" b="1" u="sng" dirty="0">
                <a:solidFill>
                  <a:schemeClr val="bg2">
                    <a:lumMod val="25000"/>
                  </a:schemeClr>
                </a:solidFill>
              </a:rPr>
              <a:t>Stipendium VZP, pobočky Ústí n/L pro nejlepšího studenta FZS UJEP za AR 2023/2024 </a:t>
            </a:r>
          </a:p>
          <a:p>
            <a:pPr lvl="0"/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studentka Katedry ergoterapie</a:t>
            </a:r>
            <a:endParaRPr lang="cs-CZ" b="1" i="1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endParaRPr lang="cs-CZ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b="1" u="sng" dirty="0">
                <a:solidFill>
                  <a:schemeClr val="bg2">
                    <a:lumMod val="25000"/>
                  </a:schemeClr>
                </a:solidFill>
              </a:rPr>
              <a:t>Stipendium Hospodářské a sociální rady Ústecka pro dva studenty z oblasti technických věd nebo zdravotnických oborů 2024</a:t>
            </a:r>
          </a:p>
          <a:p>
            <a:pPr lvl="0"/>
            <a:endParaRPr lang="cs-CZ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b="1" u="sng" dirty="0">
                <a:solidFill>
                  <a:schemeClr val="bg2">
                    <a:lumMod val="25000"/>
                  </a:schemeClr>
                </a:solidFill>
              </a:rPr>
              <a:t>Stipendium Statutárního města Ústí nad Labem a starostů městských obvodů město (centrum), Severní Terasa a Neštěmice pro nejlepší studenty UJEP za AR 2023/2024</a:t>
            </a:r>
            <a:r>
              <a:rPr lang="cs-CZ" b="1" dirty="0">
                <a:solidFill>
                  <a:schemeClr val="bg2">
                    <a:lumMod val="25000"/>
                  </a:schemeClr>
                </a:solidFill>
              </a:rPr>
              <a:t>  </a:t>
            </a:r>
          </a:p>
          <a:p>
            <a:r>
              <a:rPr lang="cs-CZ" dirty="0"/>
              <a:t>- </a:t>
            </a:r>
          </a:p>
        </p:txBody>
      </p:sp>
    </p:spTree>
    <p:extLst>
      <p:ext uri="{BB962C8B-B14F-4D97-AF65-F5344CB8AC3E}">
        <p14:creationId xmlns:p14="http://schemas.microsoft.com/office/powerpoint/2010/main" val="3879426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16532" y="279133"/>
            <a:ext cx="10388080" cy="1607419"/>
          </a:xfrm>
        </p:spPr>
        <p:txBody>
          <a:bodyPr>
            <a:normAutofit fontScale="90000"/>
          </a:bodyPr>
          <a:lstStyle/>
          <a:p>
            <a:pPr lvl="0" algn="ctr"/>
            <a:br>
              <a:rPr lang="cs-CZ" b="1" u="sng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cs-CZ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STUDIJNÍ KOMISE FZS</a:t>
            </a: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01541" y="2675823"/>
            <a:ext cx="10520413" cy="3840480"/>
          </a:xfrm>
        </p:spPr>
        <p:txBody>
          <a:bodyPr>
            <a:normAutofit/>
          </a:bodyPr>
          <a:lstStyle/>
          <a:p>
            <a:r>
              <a:rPr lang="cs-CZ" sz="3200" b="1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porada proděkana pro studium se zástupci studentů všech SP – 1x za semestr</a:t>
            </a:r>
          </a:p>
          <a:p>
            <a:endParaRPr lang="cs-CZ" sz="3200" b="1" dirty="0">
              <a:solidFill>
                <a:schemeClr val="accent4">
                  <a:lumMod val="50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cs-CZ" sz="3200" b="1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Kontakty na zástupce studentů na webu FZS – studium </a:t>
            </a:r>
          </a:p>
          <a:p>
            <a:r>
              <a:rPr lang="cs-CZ" sz="3200" b="1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https://fzs.ujep.cz/cs/studijni-komise</a:t>
            </a:r>
            <a:endParaRPr lang="cs-CZ" sz="3200" b="1" dirty="0">
              <a:solidFill>
                <a:srgbClr val="C00000"/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sz="3200" b="1" dirty="0"/>
          </a:p>
        </p:txBody>
      </p:sp>
    </p:spTree>
    <p:extLst>
      <p:ext uri="{BB962C8B-B14F-4D97-AF65-F5344CB8AC3E}">
        <p14:creationId xmlns:p14="http://schemas.microsoft.com/office/powerpoint/2010/main" val="3893238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03672" y="298383"/>
            <a:ext cx="9800939" cy="1578543"/>
          </a:xfrm>
        </p:spPr>
        <p:txBody>
          <a:bodyPr/>
          <a:lstStyle/>
          <a:p>
            <a:pPr algn="ctr"/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Hodnocení Kvality výuky </a:t>
            </a:r>
            <a:br>
              <a:rPr lang="cs-CZ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v systému STAG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482292" y="2569944"/>
            <a:ext cx="10022320" cy="3907857"/>
          </a:xfrm>
        </p:spPr>
        <p:txBody>
          <a:bodyPr>
            <a:normAutofit/>
          </a:bodyPr>
          <a:lstStyle/>
          <a:p>
            <a:pPr algn="ctr"/>
            <a:r>
              <a:rPr lang="cs-CZ" sz="2800" b="1" dirty="0">
                <a:solidFill>
                  <a:schemeClr val="accent4">
                    <a:lumMod val="50000"/>
                  </a:schemeClr>
                </a:solidFill>
              </a:rPr>
              <a:t>anonymní hodnocení Kvality výuky v systému STAG </a:t>
            </a:r>
          </a:p>
          <a:p>
            <a:pPr algn="ctr"/>
            <a:r>
              <a:rPr lang="cs-CZ" sz="2800" b="1" dirty="0">
                <a:solidFill>
                  <a:schemeClr val="accent4">
                    <a:lumMod val="50000"/>
                  </a:schemeClr>
                </a:solidFill>
              </a:rPr>
              <a:t>2x ročně</a:t>
            </a:r>
          </a:p>
          <a:p>
            <a:endParaRPr lang="cs-CZ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cs-CZ" b="1" dirty="0">
                <a:solidFill>
                  <a:schemeClr val="accent4">
                    <a:lumMod val="50000"/>
                  </a:schemeClr>
                </a:solidFill>
              </a:rPr>
              <a:t>Opatření fakulty k výsledkům hodnocení Kvality výuky:</a:t>
            </a:r>
            <a:endParaRPr lang="cs-CZ" dirty="0">
              <a:solidFill>
                <a:schemeClr val="accent4">
                  <a:lumMod val="50000"/>
                </a:schemeClr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4">
                    <a:lumMod val="50000"/>
                  </a:schemeClr>
                </a:solidFill>
              </a:rPr>
              <a:t>akademičtí pracovníci (AP) budou seznámeni s hodnocením,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4">
                    <a:lumMod val="50000"/>
                  </a:schemeClr>
                </a:solidFill>
              </a:rPr>
              <a:t>u AP s negativním hodnocením bude provedena hospitace proděkanem a vedoucím katedry (VK),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4">
                    <a:lumMod val="50000"/>
                  </a:schemeClr>
                </a:solidFill>
              </a:rPr>
              <a:t>podněty studentů budou řešeny na jednáních Oborových rad a Předmětových rad – možné úpravy sylabů, organizace výuky, odborné praxe.</a:t>
            </a:r>
          </a:p>
          <a:p>
            <a:endParaRPr lang="cs-CZ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449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00982" y="1415845"/>
            <a:ext cx="9803630" cy="4611327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chemeClr val="accent4">
                    <a:lumMod val="50000"/>
                  </a:schemeClr>
                </a:solidFill>
              </a:rPr>
              <a:t>Děkuji za pozornost</a:t>
            </a:r>
            <a:br>
              <a:rPr lang="cs-CZ" b="1" dirty="0">
                <a:solidFill>
                  <a:srgbClr val="C00000"/>
                </a:solidFill>
              </a:rPr>
            </a:br>
            <a:br>
              <a:rPr lang="cs-CZ" b="1" dirty="0">
                <a:solidFill>
                  <a:srgbClr val="C00000"/>
                </a:solidFill>
              </a:rPr>
            </a:br>
            <a:endParaRPr lang="cs-CZ" b="1" dirty="0">
              <a:solidFill>
                <a:srgbClr val="C00000"/>
              </a:solidFill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706761" y="5545394"/>
            <a:ext cx="7030065" cy="481779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38850953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1739</TotalTime>
  <Words>572</Words>
  <Application>Microsoft Office PowerPoint</Application>
  <PresentationFormat>Širokoúhlá obrazovka</PresentationFormat>
  <Paragraphs>73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 3</vt:lpstr>
      <vt:lpstr>Stébla</vt:lpstr>
      <vt:lpstr> FZS UJEP  Oborový den 2025</vt:lpstr>
      <vt:lpstr> </vt:lpstr>
      <vt:lpstr>STUDIUM NA VYSOKÉ ŠKOLE  Studijní a zkušební řád UJEP (SZŘ UJEP) </vt:lpstr>
      <vt:lpstr>Důležité - SZŘ UJEP</vt:lpstr>
      <vt:lpstr>SMĚRNICE DĚKANA FZS UJEP</vt:lpstr>
      <vt:lpstr>Povinnosti studenta</vt:lpstr>
      <vt:lpstr>Stipendia UJEP  https://www.ujep.cz/cs/financni-podpora </vt:lpstr>
      <vt:lpstr>  STUDIJNÍ KOMISE FZS</vt:lpstr>
      <vt:lpstr>Hodnocení Kvality výuky  v systému STAG</vt:lpstr>
      <vt:lpstr>Děkuji za pozornost 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Zahájení akademického roku 2019/2020</dc:title>
  <dc:creator>vanikovak</dc:creator>
  <cp:lastModifiedBy>tichak</cp:lastModifiedBy>
  <cp:revision>132</cp:revision>
  <cp:lastPrinted>2020-09-22T10:21:05Z</cp:lastPrinted>
  <dcterms:created xsi:type="dcterms:W3CDTF">2019-09-22T16:45:00Z</dcterms:created>
  <dcterms:modified xsi:type="dcterms:W3CDTF">2025-02-10T12:08:43Z</dcterms:modified>
</cp:coreProperties>
</file>