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sldIdLst>
    <p:sldId id="257" r:id="rId2"/>
    <p:sldId id="282" r:id="rId3"/>
    <p:sldId id="258" r:id="rId4"/>
    <p:sldId id="259" r:id="rId5"/>
    <p:sldId id="262" r:id="rId6"/>
    <p:sldId id="263" r:id="rId7"/>
    <p:sldId id="264" r:id="rId8"/>
    <p:sldId id="315" r:id="rId9"/>
    <p:sldId id="265" r:id="rId10"/>
    <p:sldId id="266" r:id="rId11"/>
    <p:sldId id="267" r:id="rId12"/>
    <p:sldId id="268" r:id="rId13"/>
    <p:sldId id="269" r:id="rId14"/>
    <p:sldId id="270" r:id="rId15"/>
    <p:sldId id="300" r:id="rId16"/>
    <p:sldId id="301" r:id="rId17"/>
    <p:sldId id="302" r:id="rId18"/>
    <p:sldId id="303" r:id="rId19"/>
    <p:sldId id="304" r:id="rId20"/>
    <p:sldId id="305" r:id="rId21"/>
    <p:sldId id="306" r:id="rId22"/>
    <p:sldId id="307" r:id="rId23"/>
    <p:sldId id="308" r:id="rId24"/>
    <p:sldId id="309" r:id="rId25"/>
    <p:sldId id="310" r:id="rId26"/>
    <p:sldId id="311" r:id="rId27"/>
    <p:sldId id="312" r:id="rId28"/>
    <p:sldId id="313" r:id="rId29"/>
    <p:sldId id="314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4" r:id="rId39"/>
    <p:sldId id="295" r:id="rId40"/>
    <p:sldId id="296" r:id="rId41"/>
    <p:sldId id="297" r:id="rId42"/>
    <p:sldId id="298" r:id="rId43"/>
    <p:sldId id="299" r:id="rId44"/>
    <p:sldId id="273" r:id="rId45"/>
    <p:sldId id="316" r:id="rId46"/>
    <p:sldId id="271" r:id="rId47"/>
    <p:sldId id="272" r:id="rId48"/>
    <p:sldId id="317" r:id="rId49"/>
    <p:sldId id="318" r:id="rId50"/>
    <p:sldId id="319" r:id="rId51"/>
    <p:sldId id="274" r:id="rId52"/>
    <p:sldId id="275" r:id="rId53"/>
    <p:sldId id="276" r:id="rId54"/>
    <p:sldId id="280" r:id="rId55"/>
    <p:sldId id="277" r:id="rId56"/>
    <p:sldId id="279" r:id="rId57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CC"/>
    <a:srgbClr val="FF99FF"/>
    <a:srgbClr val="FF3300"/>
    <a:srgbClr val="FF6600"/>
    <a:srgbClr val="9900FF"/>
    <a:srgbClr val="CC00CC"/>
    <a:srgbClr val="9900CC"/>
    <a:srgbClr val="FF66CC"/>
    <a:srgbClr val="CC3300"/>
    <a:srgbClr val="FF4F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9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1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A421C7-2136-4A2B-9711-4C8529CA358A}" type="datetimeFigureOut">
              <a:rPr lang="cs-CZ" smtClean="0"/>
              <a:t>23.10.2023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4A869-253C-4F6D-AF4D-B8A180FFA563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3091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672BF8-1983-48D3-B33E-CF920B81BECB}" type="datetime1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27451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E38D20-4916-439D-BABB-97E8DE3014B3}" type="datetime1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641906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0516CE-D288-447C-A202-8573FD6257BA}" type="datetime1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97605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DC7908-C852-4EE1-9F79-E103BCD4A603}" type="datetime1">
              <a:rPr lang="cs-CZ" smtClean="0"/>
              <a:t>23.10.2023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76614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19D0B-CE4B-4BB6-9E31-193E191DFCFC}" type="datetime1">
              <a:rPr lang="cs-CZ" smtClean="0"/>
              <a:t>23.10.2023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98611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D35614-B439-4E56-AB80-214BCF4619D0}" type="datetime1">
              <a:rPr lang="cs-CZ" smtClean="0"/>
              <a:t>23.10.2023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382093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D5ABE4-4B00-4FA6-8FA9-A1056DBB8113}" type="datetime1">
              <a:rPr lang="cs-CZ" smtClean="0"/>
              <a:t>23.10.2023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357442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5A991-59CA-4D87-9F1D-85B2F790043B}" type="datetime1">
              <a:rPr lang="cs-CZ" smtClean="0"/>
              <a:t>23.10.2023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39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CD64B-E92E-42DE-94A3-CBA72AE26EC9}" type="datetime1">
              <a:rPr lang="cs-CZ" smtClean="0"/>
              <a:t>23.10.2023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04614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17EA67-93BF-48E5-9BBB-471E6929B383}" type="datetime1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473197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74CD2-74C9-4CD9-9089-AD575792158C}" type="datetime1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48840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D6780-937D-4504-9C0A-D5DD8A317695}" type="datetime1">
              <a:rPr lang="cs-CZ" smtClean="0"/>
              <a:t>23.10.2023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51E24D-AA5B-4E21-98C5-78FF1C7913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6626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hyperlink" Target="http://skm.ujep.cz/" TargetMode="External"/><Relationship Id="rId7" Type="http://schemas.openxmlformats.org/officeDocument/2006/relationships/image" Target="../media/image4.png"/><Relationship Id="rId2" Type="http://schemas.openxmlformats.org/officeDocument/2006/relationships/hyperlink" Target="http://www.ujep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hyperlink" Target="http://knihovna.ujep.cz/" TargetMode="External"/><Relationship Id="rId10" Type="http://schemas.openxmlformats.org/officeDocument/2006/relationships/image" Target="../media/image7.jpeg"/><Relationship Id="rId4" Type="http://schemas.openxmlformats.org/officeDocument/2006/relationships/hyperlink" Target="http://knihkupectvi.ujep.cz/" TargetMode="External"/><Relationship Id="rId9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jpeg"/><Relationship Id="rId2" Type="http://schemas.openxmlformats.org/officeDocument/2006/relationships/hyperlink" Target="http://www.dpmul.cz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mailto:karty@rt.ujep.cz" TargetMode="External"/><Relationship Id="rId4" Type="http://schemas.openxmlformats.org/officeDocument/2006/relationships/hyperlink" Target="http://kas.ujep.cz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kas.ujep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kas.ujep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stag.ujep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://stag.ujep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portal.ujep.cz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jana.vytiskova@ujep.cz" TargetMode="External"/><Relationship Id="rId2" Type="http://schemas.openxmlformats.org/officeDocument/2006/relationships/hyperlink" Target="mailto:hana.kynstova@ujep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erg2017@seznam.cz" TargetMode="External"/><Relationship Id="rId2" Type="http://schemas.openxmlformats.org/officeDocument/2006/relationships/hyperlink" Target="mailto:erg2023@seznam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miroslava.bernaskova@ujep.cz" TargetMode="External"/><Relationship Id="rId2" Type="http://schemas.openxmlformats.org/officeDocument/2006/relationships/hyperlink" Target="mailto:ondrej.kalisko@ujep.cz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mailto:jana.vytiskova@ujep.cz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fyz2023@seznam.cz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vladimira.kofronova@ujep.cz" TargetMode="External"/><Relationship Id="rId2" Type="http://schemas.openxmlformats.org/officeDocument/2006/relationships/hyperlink" Target="mailto:josef.liehne@ujep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ped.os2023@seznam.cz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sarka.novakova@ujep.cz" TargetMode="External"/><Relationship Id="rId2" Type="http://schemas.openxmlformats.org/officeDocument/2006/relationships/hyperlink" Target="mailto:tomas.binder@kzcr.eu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por.as2023@seznam.cz" TargetMode="Externa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tietzova@ujep.cz" TargetMode="External"/><Relationship Id="rId2" Type="http://schemas.openxmlformats.org/officeDocument/2006/relationships/hyperlink" Target="mailto:patrik.cmorej@ujep.cz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mailto:rad.as2023@seznam.cz" TargetMode="Externa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vladimira.kofronova@ujep.cz" TargetMode="External"/><Relationship Id="rId2" Type="http://schemas.openxmlformats.org/officeDocument/2006/relationships/hyperlink" Target="mailto:josef.liehne@ujep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vsestra2023@seznam.cz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tietzova@ujep.cz" TargetMode="External"/><Relationship Id="rId2" Type="http://schemas.openxmlformats.org/officeDocument/2006/relationships/hyperlink" Target="mailto:patrik.cmorej@ujep.cz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mailto:zzp2023@seznam.cz" TargetMode="External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mailto:jana.vytiskova@ujep.cz" TargetMode="External"/><Relationship Id="rId2" Type="http://schemas.openxmlformats.org/officeDocument/2006/relationships/hyperlink" Target="mailto:hana.kynstova@ujep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erg2017@seznam.cz" TargetMode="External"/><Relationship Id="rId2" Type="http://schemas.openxmlformats.org/officeDocument/2006/relationships/hyperlink" Target="mailto:ergk2023@seznam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mailto:miroslava.bernaskova@ujep.cz" TargetMode="External"/><Relationship Id="rId2" Type="http://schemas.openxmlformats.org/officeDocument/2006/relationships/hyperlink" Target="mailto:ondrej.kalisko@ujep.cz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hyperlink" Target="mailto:jana.vytiskova@ujep.cz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fyzk2023@seznam.cz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mailto:vladimira.kofronova@ujep.cz" TargetMode="External"/><Relationship Id="rId2" Type="http://schemas.openxmlformats.org/officeDocument/2006/relationships/hyperlink" Target="mailto:josef.liehne@ujep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pedk.os2023@seznam.cz" TargetMode="Externa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hyperlink" Target="mailto:vladimira.kofronova@ujep.cz" TargetMode="External"/><Relationship Id="rId2" Type="http://schemas.openxmlformats.org/officeDocument/2006/relationships/hyperlink" Target="mailto:josef.liehne@ujep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mailto:vksestra2023@seznam.cz" TargetMode="Externa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mailto:anna.tietzova@ujep.cz" TargetMode="External"/><Relationship Id="rId2" Type="http://schemas.openxmlformats.org/officeDocument/2006/relationships/hyperlink" Target="mailto:patrik.cmorej@ujep.cz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mailto:zzk2023@seznam.cz" TargetMode="External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mailto:sarka.novakova@ujep.cz" TargetMode="External"/><Relationship Id="rId2" Type="http://schemas.openxmlformats.org/officeDocument/2006/relationships/hyperlink" Target="mailto:ondrej.kalisko@ujep.cz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mailto:erg2017@seznam.cz" TargetMode="External"/><Relationship Id="rId2" Type="http://schemas.openxmlformats.org/officeDocument/2006/relationships/hyperlink" Target="mailto:orgk2023@seznam.cz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hyperlink" Target="mailto:lucia.micikova@ujep.cz" TargetMode="External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uck2023@seznam.cz" TargetMode="External"/><Relationship Id="rId2" Type="http://schemas.openxmlformats.org/officeDocument/2006/relationships/hyperlink" Target="mailto:uc2023@seznam.cz" TargetMode="Externa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4.jpeg"/><Relationship Id="rId4" Type="http://schemas.openxmlformats.org/officeDocument/2006/relationships/hyperlink" Target="mailto:erg2017@seznam.cz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students.ujep.cz/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stag.ujep.cz/index.php/ubytovaci-stipendium#uvod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hyperlink" Target="https://fzs.ujep.cz/wp-content/uploads/SR-01_2018_P1_200818.pdf" TargetMode="Externa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://fzs.ujep.cz/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jp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mailto:Klara.gasserova@ujep.cz" TargetMode="External"/><Relationship Id="rId2" Type="http://schemas.openxmlformats.org/officeDocument/2006/relationships/hyperlink" Target="mailto:kamila.machalousova@ujep.cz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jpeg"/><Relationship Id="rId5" Type="http://schemas.openxmlformats.org/officeDocument/2006/relationships/image" Target="../media/image36.jpeg"/><Relationship Id="rId4" Type="http://schemas.openxmlformats.org/officeDocument/2006/relationships/hyperlink" Target="mailto:barbora.svobodova@ujep.cz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fzs.ujep.cz/cs/uredni-hodiny-kontakty" TargetMode="Externa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0.png"/><Relationship Id="rId5" Type="http://schemas.openxmlformats.org/officeDocument/2006/relationships/image" Target="../media/image36.jpeg"/><Relationship Id="rId4" Type="http://schemas.openxmlformats.org/officeDocument/2006/relationships/image" Target="../media/image3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fzs.ujep.cz/cs/cat/formulare-ke-stazeni" TargetMode="External"/><Relationship Id="rId7" Type="http://schemas.openxmlformats.org/officeDocument/2006/relationships/image" Target="../media/image41.jpeg"/><Relationship Id="rId2" Type="http://schemas.openxmlformats.org/officeDocument/2006/relationships/hyperlink" Target="https://fzs.ujep.cz/cs/cat/studijni-predpisy" TargetMode="Externa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hyperlink" Target="https://fzs.ujep.cz/cs/rozvrhove-zmeny" TargetMode="External"/><Relationship Id="rId4" Type="http://schemas.openxmlformats.org/officeDocument/2006/relationships/hyperlink" Target="https://fzs.ujep.cz/cs/cat/harmonogram-akademickeho-roku" TargetMode="Externa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97773" y="1552362"/>
            <a:ext cx="12192000" cy="1872208"/>
          </a:xfrm>
          <a:prstGeom prst="rect">
            <a:avLst/>
          </a:prstGeom>
          <a:solidFill>
            <a:srgbClr val="C00000"/>
          </a:solidFill>
          <a:ln>
            <a:solidFill>
              <a:srgbClr val="FF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2415923" y="4947781"/>
            <a:ext cx="7349487" cy="436868"/>
          </a:xfrm>
        </p:spPr>
        <p:txBody>
          <a:bodyPr>
            <a:normAutofit fontScale="90000"/>
          </a:bodyPr>
          <a:lstStyle/>
          <a:p>
            <a:pPr algn="l"/>
            <a:r>
              <a:rPr lang="cs-CZ" sz="4900" b="1" dirty="0"/>
              <a:t/>
            </a:r>
            <a:br>
              <a:rPr lang="cs-CZ" sz="4900" b="1" dirty="0"/>
            </a:br>
            <a:r>
              <a:rPr lang="cs-CZ" sz="4900" b="1" dirty="0"/>
              <a:t/>
            </a:r>
            <a:br>
              <a:rPr lang="cs-CZ" sz="4900" b="1" dirty="0"/>
            </a:br>
            <a:r>
              <a:rPr lang="cs-CZ" sz="4900" b="1" dirty="0"/>
              <a:t/>
            </a:r>
            <a:br>
              <a:rPr lang="cs-CZ" sz="4900" b="1" dirty="0"/>
            </a:br>
            <a:endParaRPr lang="cs-CZ" sz="44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2997842" y="4287750"/>
            <a:ext cx="5928967" cy="1096899"/>
          </a:xfrm>
        </p:spPr>
        <p:txBody>
          <a:bodyPr>
            <a:noAutofit/>
          </a:bodyPr>
          <a:lstStyle/>
          <a:p>
            <a:r>
              <a:rPr lang="cs-CZ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Kamila </a:t>
            </a:r>
            <a:r>
              <a:rPr lang="cs-CZ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Machaloušová</a:t>
            </a:r>
            <a:endParaRPr lang="cs-CZ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cs-CZ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Mgr. Klára </a:t>
            </a:r>
            <a:r>
              <a:rPr lang="cs-CZ" sz="1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Gasserová</a:t>
            </a:r>
            <a:endParaRPr lang="cs-CZ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cs-CZ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Ing. Barbora Svobodová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6809" y="21278"/>
            <a:ext cx="3265191" cy="1247482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2976440" y="1384341"/>
            <a:ext cx="6434666" cy="2208249"/>
          </a:xfrm>
          <a:prstGeom prst="rect">
            <a:avLst/>
          </a:prstGeom>
          <a:solidFill>
            <a:srgbClr val="FF0000"/>
          </a:solidFill>
          <a:ln w="38100">
            <a:solidFill>
              <a:schemeClr val="bg1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cs-CZ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Zápis ke studiu</a:t>
            </a:r>
            <a:r>
              <a:rPr lang="cs-CZ" sz="6000" dirty="0"/>
              <a:t/>
            </a:r>
            <a:br>
              <a:rPr lang="cs-CZ" sz="6000" dirty="0"/>
            </a:br>
            <a:endParaRPr lang="cs-CZ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93905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40074"/>
            <a:ext cx="12192000" cy="1037790"/>
          </a:xfrm>
          <a:solidFill>
            <a:srgbClr val="FF0000"/>
          </a:solidFill>
        </p:spPr>
        <p:txBody>
          <a:bodyPr>
            <a:normAutofit/>
          </a:bodyPr>
          <a:lstStyle/>
          <a:p>
            <a:r>
              <a:rPr lang="cs-CZ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STUDIJNÍ PROGRAMY </a:t>
            </a:r>
            <a:endParaRPr lang="cs-CZ" sz="40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665962"/>
            <a:ext cx="10515600" cy="482251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3600" b="1" u="sng" dirty="0">
                <a:solidFill>
                  <a:srgbClr val="FF0000"/>
                </a:solidFill>
              </a:rPr>
              <a:t>BAKALÁŘSKÉ STUDIJNÍ PROGRAMY </a:t>
            </a:r>
            <a:endParaRPr lang="cs-CZ" sz="3600" b="1" dirty="0" smtClean="0">
              <a:solidFill>
                <a:srgbClr val="00B050"/>
              </a:solidFill>
            </a:endParaRPr>
          </a:p>
          <a:p>
            <a:r>
              <a:rPr lang="cs-CZ" sz="3600" b="1" dirty="0" smtClean="0">
                <a:solidFill>
                  <a:srgbClr val="00FFCC"/>
                </a:solidFill>
              </a:rPr>
              <a:t>BIOMEDICÍNSKÁ TECHNIKA</a:t>
            </a:r>
          </a:p>
          <a:p>
            <a:r>
              <a:rPr lang="cs-CZ" sz="3600" b="1" dirty="0" smtClean="0">
                <a:solidFill>
                  <a:srgbClr val="00B050"/>
                </a:solidFill>
              </a:rPr>
              <a:t>ERGOTERAPIE</a:t>
            </a:r>
            <a:endParaRPr lang="cs-CZ" sz="3600" b="1" dirty="0">
              <a:solidFill>
                <a:srgbClr val="00B050"/>
              </a:solidFill>
            </a:endParaRPr>
          </a:p>
          <a:p>
            <a:r>
              <a:rPr lang="cs-CZ" sz="3600" b="1" dirty="0">
                <a:solidFill>
                  <a:srgbClr val="0070C0"/>
                </a:solidFill>
              </a:rPr>
              <a:t>FYZIOTERAPIE</a:t>
            </a:r>
          </a:p>
          <a:p>
            <a:r>
              <a:rPr lang="cs-CZ" sz="3600" b="1" dirty="0">
                <a:solidFill>
                  <a:srgbClr val="FF99FF"/>
                </a:solidFill>
              </a:rPr>
              <a:t>PEDITRICKÉ OŠETŘOVATELSTVÍ</a:t>
            </a:r>
          </a:p>
          <a:p>
            <a:r>
              <a:rPr lang="cs-CZ" sz="3600" b="1" dirty="0">
                <a:solidFill>
                  <a:srgbClr val="FFC000"/>
                </a:solidFill>
              </a:rPr>
              <a:t>VŠEOBECNÉ OŠETŘOVATELSTVÍ</a:t>
            </a:r>
          </a:p>
          <a:p>
            <a:r>
              <a:rPr lang="cs-CZ" sz="3600" b="1" dirty="0">
                <a:solidFill>
                  <a:srgbClr val="7030A0"/>
                </a:solidFill>
              </a:rPr>
              <a:t>ZDRAVOTNICKÉ ZÁCHRANÁŘSTVÍ</a:t>
            </a:r>
          </a:p>
          <a:p>
            <a:pPr marL="0" indent="0">
              <a:buNone/>
            </a:pPr>
            <a:r>
              <a:rPr lang="cs-CZ" sz="3600" b="1" u="sng" dirty="0">
                <a:solidFill>
                  <a:srgbClr val="FF0000"/>
                </a:solidFill>
              </a:rPr>
              <a:t>NAVAZUJÍCÍ MAGISTERSKÉ STUDIJNÍ PROGRAMY</a:t>
            </a:r>
          </a:p>
          <a:p>
            <a:r>
              <a:rPr lang="cs-CZ" sz="3600" b="1" dirty="0">
                <a:solidFill>
                  <a:schemeClr val="bg2">
                    <a:lumMod val="50000"/>
                  </a:schemeClr>
                </a:solidFill>
              </a:rPr>
              <a:t>ORGANIZACE A ROZVOJ ZDR. ZAŘÍZENÍ</a:t>
            </a:r>
          </a:p>
          <a:p>
            <a:r>
              <a:rPr lang="cs-CZ" sz="3600" b="1" dirty="0">
                <a:solidFill>
                  <a:srgbClr val="FF3300"/>
                </a:solidFill>
              </a:rPr>
              <a:t>UČITELSTVÍ ODBORNÝCH PŘEDMĚTŮ PRO ZDR. ŠKOLY</a:t>
            </a:r>
            <a:endParaRPr lang="cs-CZ" sz="3600" dirty="0">
              <a:solidFill>
                <a:srgbClr val="FF3300"/>
              </a:solidFill>
            </a:endParaRP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97760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3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39056"/>
          </a:xfrm>
          <a:solidFill>
            <a:srgbClr val="FF0000"/>
          </a:solidFill>
          <a:ln>
            <a:solidFill>
              <a:srgbClr val="FF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spcBef>
                <a:spcPts val="1000"/>
              </a:spcBef>
            </a:pPr>
            <a:r>
              <a:rPr lang="cs-CZ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INFORMAČNÍ BROŽURA pro </a:t>
            </a:r>
            <a:r>
              <a:rPr lang="cs-CZ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ak</a:t>
            </a:r>
            <a:r>
              <a:rPr lang="cs-CZ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. rok 2023/2024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cs-CZ" dirty="0"/>
              <a:t> </a:t>
            </a:r>
            <a:r>
              <a:rPr lang="cs-CZ" b="1" u="sng" dirty="0"/>
              <a:t>Obsahuje:</a:t>
            </a:r>
          </a:p>
          <a:p>
            <a:pPr lvl="1"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</a:pPr>
            <a:r>
              <a:rPr lang="cs-CZ" sz="2000" dirty="0"/>
              <a:t> </a:t>
            </a:r>
            <a:r>
              <a:rPr lang="cs-CZ" sz="2000" b="1" dirty="0"/>
              <a:t>důležité kontakty</a:t>
            </a:r>
            <a:r>
              <a:rPr lang="cs-CZ" sz="2000" dirty="0"/>
              <a:t>, </a:t>
            </a:r>
          </a:p>
          <a:p>
            <a:pPr lvl="1"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</a:pPr>
            <a:r>
              <a:rPr lang="cs-CZ" sz="2000" dirty="0"/>
              <a:t> </a:t>
            </a:r>
            <a:r>
              <a:rPr lang="cs-CZ" sz="2000" b="1" dirty="0"/>
              <a:t>studijní plány </a:t>
            </a:r>
            <a:r>
              <a:rPr lang="cs-CZ" sz="2000" dirty="0"/>
              <a:t>všech oborů prezenčních i kombinovaných forem studia,</a:t>
            </a:r>
          </a:p>
          <a:p>
            <a:pPr lvl="1"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</a:pPr>
            <a:r>
              <a:rPr lang="cs-CZ" sz="2000" b="1" dirty="0"/>
              <a:t>harmonogram </a:t>
            </a:r>
            <a:r>
              <a:rPr lang="cs-CZ" sz="2000" b="1" dirty="0" err="1"/>
              <a:t>ak</a:t>
            </a:r>
            <a:r>
              <a:rPr lang="cs-CZ" sz="2000" b="1" dirty="0"/>
              <a:t>. roku 2023/2024</a:t>
            </a:r>
            <a:r>
              <a:rPr lang="cs-CZ" sz="2000" dirty="0"/>
              <a:t>,</a:t>
            </a:r>
          </a:p>
          <a:p>
            <a:pPr lvl="1"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</a:pPr>
            <a:r>
              <a:rPr lang="cs-CZ" sz="2000" dirty="0"/>
              <a:t> </a:t>
            </a:r>
            <a:r>
              <a:rPr lang="cs-CZ" sz="2000" b="1" dirty="0"/>
              <a:t>studijní a zkušební řád UJEP</a:t>
            </a:r>
            <a:r>
              <a:rPr lang="cs-CZ" sz="2000" dirty="0"/>
              <a:t>, </a:t>
            </a:r>
          </a:p>
          <a:p>
            <a:pPr lvl="1"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</a:pPr>
            <a:r>
              <a:rPr lang="cs-CZ" sz="2000" b="1" dirty="0"/>
              <a:t> stipendijní řád UJEP,</a:t>
            </a:r>
          </a:p>
          <a:p>
            <a:pPr lvl="1">
              <a:buClr>
                <a:srgbClr val="C00000"/>
              </a:buClr>
              <a:buSzPct val="80000"/>
              <a:buFont typeface="Wingdings" panose="05000000000000000000" pitchFamily="2" charset="2"/>
              <a:buChar char="q"/>
            </a:pPr>
            <a:r>
              <a:rPr lang="cs-CZ" sz="2000" dirty="0"/>
              <a:t> a spoustu dalších užitečných rad a  informací </a:t>
            </a:r>
            <a:r>
              <a:rPr lang="cs-CZ" sz="2000" dirty="0">
                <a:sym typeface="Wingdings" panose="05000000000000000000" pitchFamily="2" charset="2"/>
              </a:rPr>
              <a:t></a:t>
            </a:r>
            <a:endParaRPr lang="cs-CZ" sz="2000" dirty="0"/>
          </a:p>
          <a:p>
            <a:endParaRPr lang="cs-CZ" dirty="0"/>
          </a:p>
        </p:txBody>
      </p:sp>
      <p:sp>
        <p:nvSpPr>
          <p:cNvPr id="2" name="Zástupný symbol pro obsah 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2049" name="obrázek 3" descr="Do zdravotnictví chce Národní investičtní plán dát 163 miliard Kč |  ozdravotnictví.c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481" y="1096962"/>
            <a:ext cx="5761037" cy="5761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0" y="1063764"/>
            <a:ext cx="5755871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INFORMAČN</a:t>
            </a:r>
            <a:r>
              <a:rPr kumimoji="0" lang="cs-CZ" altLang="cs-CZ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kumimoji="0" lang="cs-CZ" altLang="cs-CZ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PRŮVODCE A STUDIJN</a:t>
            </a:r>
            <a:r>
              <a:rPr kumimoji="0" lang="cs-CZ" altLang="cs-CZ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kumimoji="0" lang="cs-CZ" altLang="cs-CZ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PL</a:t>
            </a:r>
            <a:r>
              <a:rPr kumimoji="0" lang="cs-CZ" altLang="cs-CZ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Á</a:t>
            </a:r>
            <a:r>
              <a:rPr kumimoji="0" lang="cs-CZ" altLang="cs-CZ" sz="2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</a:t>
            </a:r>
            <a:endParaRPr kumimoji="0" lang="cs-CZ" altLang="cs-CZ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cs-CZ" altLang="cs-CZ" sz="1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mbria" panose="0204050305040603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 akademický rok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cs-CZ" altLang="cs-CZ" sz="1900" dirty="0">
              <a:latin typeface="Cambria" panose="020405030504060302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6460834" y="2044184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cs-CZ" altLang="cs-C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35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Zaoblený obdélník 18"/>
          <p:cNvSpPr/>
          <p:nvPr/>
        </p:nvSpPr>
        <p:spPr>
          <a:xfrm>
            <a:off x="0" y="2751784"/>
            <a:ext cx="12192000" cy="363996"/>
          </a:xfrm>
          <a:prstGeom prst="round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0" name="Zaoblený obdélník 19"/>
          <p:cNvSpPr/>
          <p:nvPr/>
        </p:nvSpPr>
        <p:spPr>
          <a:xfrm>
            <a:off x="0" y="3751827"/>
            <a:ext cx="12192000" cy="363996"/>
          </a:xfrm>
          <a:prstGeom prst="round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4" name="Zaoblený obdélník 23"/>
          <p:cNvSpPr/>
          <p:nvPr/>
        </p:nvSpPr>
        <p:spPr>
          <a:xfrm>
            <a:off x="0" y="4805978"/>
            <a:ext cx="12192000" cy="374635"/>
          </a:xfrm>
          <a:prstGeom prst="round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9" name="Zaoblený obdélník 8"/>
          <p:cNvSpPr/>
          <p:nvPr/>
        </p:nvSpPr>
        <p:spPr>
          <a:xfrm>
            <a:off x="0" y="1601183"/>
            <a:ext cx="12192000" cy="374635"/>
          </a:xfrm>
          <a:prstGeom prst="round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792932"/>
          </a:xfrm>
          <a:solidFill>
            <a:srgbClr val="FF0000"/>
          </a:solidFill>
          <a:ln>
            <a:solidFill>
              <a:srgbClr val="FF6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rPr>
              <a:t>DŮLEŽITÉ KONTAKTY</a:t>
            </a:r>
          </a:p>
        </p:txBody>
      </p:sp>
      <p:sp>
        <p:nvSpPr>
          <p:cNvPr id="27" name="Zaoblený obdélník 26"/>
          <p:cNvSpPr/>
          <p:nvPr/>
        </p:nvSpPr>
        <p:spPr>
          <a:xfrm>
            <a:off x="0" y="5909932"/>
            <a:ext cx="12192000" cy="374635"/>
          </a:xfrm>
          <a:prstGeom prst="round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0" y="1557400"/>
            <a:ext cx="12034838" cy="5196620"/>
          </a:xfrm>
          <a:ln>
            <a:noFill/>
          </a:ln>
        </p:spPr>
        <p:txBody>
          <a:bodyPr>
            <a:normAutofit/>
          </a:bodyPr>
          <a:lstStyle/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400" b="1" dirty="0"/>
              <a:t>Rektorát UJEP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000" dirty="0"/>
              <a:t>	Pasteurova 1, Ústí nad Labem		475 282 111		</a:t>
            </a:r>
            <a:r>
              <a:rPr lang="cs-CZ" sz="2000" b="1" dirty="0">
                <a:solidFill>
                  <a:schemeClr val="accent6">
                    <a:lumMod val="75000"/>
                  </a:schemeClr>
                </a:solidFill>
                <a:hlinkClick r:id="rId2"/>
              </a:rPr>
              <a:t>http://www.ujep.cz</a:t>
            </a:r>
            <a:endParaRPr lang="cs-CZ" sz="2000" b="1" dirty="0">
              <a:solidFill>
                <a:schemeClr val="accent6">
                  <a:lumMod val="75000"/>
                </a:schemeClr>
              </a:solidFill>
            </a:endParaRPr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endParaRPr lang="cs-CZ" dirty="0"/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400" b="1" dirty="0"/>
              <a:t>Správa kolejí a menz UJEP</a:t>
            </a:r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dirty="0"/>
              <a:t>	Klíšská 129/79, Ústí nad Labem		475 287 111		</a:t>
            </a:r>
            <a:r>
              <a:rPr lang="cs-CZ" b="1" dirty="0">
                <a:solidFill>
                  <a:schemeClr val="tx1"/>
                </a:solidFill>
                <a:hlinkClick r:id="rId3"/>
              </a:rPr>
              <a:t>http://skm.ujep.cz/</a:t>
            </a:r>
            <a:r>
              <a:rPr lang="cs-CZ" b="1" dirty="0">
                <a:solidFill>
                  <a:schemeClr val="tx1"/>
                </a:solidFill>
              </a:rPr>
              <a:t> </a:t>
            </a:r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endParaRPr lang="cs-CZ" dirty="0"/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400" b="1" dirty="0"/>
              <a:t>Knihkupectví UJEP</a:t>
            </a:r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dirty="0"/>
              <a:t>	 Pasteurova 1, Ústí nad Labem		</a:t>
            </a:r>
            <a:r>
              <a:rPr lang="cs-CZ" dirty="0">
                <a:solidFill>
                  <a:schemeClr val="tx1"/>
                </a:solidFill>
              </a:rPr>
              <a:t> 475 286 044		</a:t>
            </a:r>
            <a:r>
              <a:rPr lang="cs-CZ" b="1" dirty="0">
                <a:solidFill>
                  <a:schemeClr val="tx1"/>
                </a:solidFill>
                <a:hlinkClick r:id="rId4"/>
              </a:rPr>
              <a:t> http://knihkupectvi.ujep.cz/</a:t>
            </a:r>
            <a:endParaRPr lang="cs-CZ" dirty="0"/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endParaRPr lang="cs-CZ" dirty="0"/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400" b="1" dirty="0"/>
              <a:t>Lékař k zajištění lékařské péče pro studenty UJEP – MUDr. Tomáš </a:t>
            </a:r>
            <a:r>
              <a:rPr lang="cs-CZ" sz="2400" b="1" dirty="0" err="1"/>
              <a:t>Schayna</a:t>
            </a:r>
            <a:endParaRPr lang="cs-CZ" sz="2400" b="1" dirty="0"/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dirty="0"/>
              <a:t>	Beethovenova 424/34, Ústí nad Labem				</a:t>
            </a:r>
            <a:r>
              <a:rPr lang="cs-CZ" dirty="0">
                <a:solidFill>
                  <a:schemeClr val="tx1"/>
                </a:solidFill>
              </a:rPr>
              <a:t>472 744 182</a:t>
            </a:r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dirty="0"/>
              <a:t>			</a:t>
            </a:r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400" b="1" dirty="0"/>
              <a:t>Vědecká knihovna UJEP</a:t>
            </a:r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r>
              <a:rPr lang="cs-CZ" dirty="0"/>
              <a:t>	Pasteurova 5, Ústí nad Labem		475 286 024-5		</a:t>
            </a:r>
            <a:r>
              <a:rPr lang="cs-CZ" b="1" dirty="0">
                <a:hlinkClick r:id="rId5"/>
              </a:rPr>
              <a:t>http://knihovna.ujep.cz</a:t>
            </a:r>
            <a:endParaRPr lang="cs-CZ" b="1" dirty="0"/>
          </a:p>
          <a:p>
            <a:pPr marL="0" lvl="2" indent="0">
              <a:buClr>
                <a:schemeClr val="accent6">
                  <a:lumMod val="75000"/>
                </a:schemeClr>
              </a:buClr>
              <a:buNone/>
            </a:pPr>
            <a:endParaRPr lang="cs-CZ" dirty="0"/>
          </a:p>
        </p:txBody>
      </p:sp>
      <p:pic>
        <p:nvPicPr>
          <p:cNvPr id="6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5071135" y="2052442"/>
            <a:ext cx="360040" cy="2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Www Icon Website - Free image on Pixaba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9000" y="2018899"/>
            <a:ext cx="377940" cy="3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Www Icon Website - Free image on Pixaba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51" y="3193572"/>
            <a:ext cx="377940" cy="3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5071135" y="3157902"/>
            <a:ext cx="360040" cy="2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Collection Of Free Addressed Address Download On - Address Black Icon Png  Transparent PNG - 1200x1200 - Free Download on NicePNG"/>
          <p:cNvPicPr>
            <a:picLocks noChangeAspect="1" noChangeArrowheads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034" y="3136976"/>
            <a:ext cx="440858" cy="46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Collection Of Free Addressed Address Download On - Address Black Icon Png  Transparent PNG - 1200x1200 - Free Download on NicePNG"/>
          <p:cNvPicPr>
            <a:picLocks noChangeAspect="1" noChangeArrowheads="1"/>
          </p:cNvPicPr>
          <p:nvPr/>
        </p:nvPicPr>
        <p:blipFill>
          <a:blip r:embed="rId9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5" y="4155710"/>
            <a:ext cx="427870" cy="448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5071135" y="4185856"/>
            <a:ext cx="360040" cy="2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Www Icon Website - Free image on Pixaba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8051" y="4155710"/>
            <a:ext cx="377940" cy="3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Collection Of Free Addressed Address Download On - Address Black Icon Png  Transparent PNG - 1200x1200 - Free Download on NicePNG"/>
          <p:cNvPicPr>
            <a:picLocks noChangeAspect="1" noChangeArrowheads="1"/>
          </p:cNvPicPr>
          <p:nvPr/>
        </p:nvPicPr>
        <p:blipFill>
          <a:blip r:embed="rId10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125" y="5239169"/>
            <a:ext cx="413767" cy="433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7865951" y="5261999"/>
            <a:ext cx="360040" cy="2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Www Icon Website - Free image on Pixabay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867" y="6309334"/>
            <a:ext cx="377940" cy="367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5071135" y="6337009"/>
            <a:ext cx="360040" cy="2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Collection Of Free Addressed Address Download On - Address Black Icon Png  Transparent PNG - 1200x1200 - Free Download on NicePNG"/>
          <p:cNvPicPr>
            <a:picLocks noChangeAspect="1" noChangeArrowheads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15" y="6337009"/>
            <a:ext cx="440858" cy="46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4" descr="Collection Of Free Addressed Address Download On - Address Black Icon Png  Transparent PNG - 1200x1200 - Free Download on NicePNG"/>
          <p:cNvPicPr>
            <a:picLocks noChangeAspect="1" noChangeArrowheads="1"/>
          </p:cNvPicPr>
          <p:nvPr/>
        </p:nvPicPr>
        <p:blipFill>
          <a:blip r:embed="rId8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528" y="2008551"/>
            <a:ext cx="440858" cy="462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6134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0" y="358775"/>
            <a:ext cx="12192000" cy="76254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PRŮKAZ STUDENTA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idx="1"/>
          </p:nvPr>
        </p:nvSpPr>
        <p:spPr>
          <a:xfrm>
            <a:off x="228600" y="2406650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/>
              <a:t> Studentský průkaz je doklad potvrzující, že jste studentem Univerzity Jana Evangelisty Purkyně v Ústí nad Labem - žádáme Vás o jeho vytvoření</a:t>
            </a:r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endParaRPr lang="cs-CZ" dirty="0"/>
          </a:p>
          <a:p>
            <a:pPr marL="0" indent="0" algn="ctr">
              <a:buClr>
                <a:srgbClr val="CC3300"/>
              </a:buClr>
              <a:buNone/>
            </a:pPr>
            <a:r>
              <a:rPr lang="cs-CZ" dirty="0">
                <a:solidFill>
                  <a:srgbClr val="C00000"/>
                </a:solidFill>
              </a:rPr>
              <a:t>    Bez doložení průkazu na studijním oddělení Vám nebude vydáno potvrzení o studiu!!</a:t>
            </a:r>
          </a:p>
          <a:p>
            <a:pPr marL="0" indent="0">
              <a:buClr>
                <a:srgbClr val="CC3300"/>
              </a:buClr>
              <a:buNone/>
            </a:pPr>
            <a:endParaRPr lang="cs-CZ" dirty="0">
              <a:solidFill>
                <a:srgbClr val="C00000"/>
              </a:solidFill>
            </a:endParaRPr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/>
              <a:t>Využití průkazu: 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>
                <a:solidFill>
                  <a:schemeClr val="tx1"/>
                </a:solidFill>
              </a:rPr>
              <a:t>Průkaz čtenáře </a:t>
            </a:r>
            <a:r>
              <a:rPr lang="cs-CZ" u="sng" dirty="0">
                <a:solidFill>
                  <a:srgbClr val="0070C0"/>
                </a:solidFill>
              </a:rPr>
              <a:t>Vědecké knihovny UJEP</a:t>
            </a:r>
            <a:r>
              <a:rPr lang="cs-CZ" u="sng" dirty="0">
                <a:solidFill>
                  <a:schemeClr val="accent1"/>
                </a:solidFill>
              </a:rPr>
              <a:t> 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b="1" dirty="0">
                <a:solidFill>
                  <a:schemeClr val="tx1"/>
                </a:solidFill>
              </a:rPr>
              <a:t>Přístupy do objektů UJEP (dveřní systémy) 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>
                <a:solidFill>
                  <a:schemeClr val="tx1"/>
                </a:solidFill>
              </a:rPr>
              <a:t>Dotace na stravu v univerzitním stravování (menza, 50bar) 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>
                <a:solidFill>
                  <a:schemeClr val="tx1"/>
                </a:solidFill>
              </a:rPr>
              <a:t>Poskytování studentské slevy jízdného u</a:t>
            </a:r>
            <a:r>
              <a:rPr lang="cs-CZ" dirty="0"/>
              <a:t> </a:t>
            </a:r>
            <a:r>
              <a:rPr lang="cs-CZ" dirty="0">
                <a:solidFill>
                  <a:srgbClr val="0070C0"/>
                </a:solidFill>
                <a:hlinkClick r:id="rId2"/>
              </a:rPr>
              <a:t>Dopravního podniku města Ústí nad Labem</a:t>
            </a:r>
            <a:r>
              <a:rPr lang="cs-CZ" dirty="0"/>
              <a:t> 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>
                <a:solidFill>
                  <a:schemeClr val="tx1"/>
                </a:solidFill>
              </a:rPr>
              <a:t>Průkaz do Severočeské knihovny v Ústí nad Labem</a:t>
            </a:r>
            <a:r>
              <a:rPr lang="cs-CZ" dirty="0"/>
              <a:t> </a:t>
            </a:r>
          </a:p>
        </p:txBody>
      </p:sp>
      <p:pic>
        <p:nvPicPr>
          <p:cNvPr id="10" name="Obrázek 9" descr="POZOR – TRÉNINKY SE RUŠÍ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052" y="3386048"/>
            <a:ext cx="513896" cy="419503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ovéPole 10"/>
          <p:cNvSpPr txBox="1"/>
          <p:nvPr/>
        </p:nvSpPr>
        <p:spPr>
          <a:xfrm>
            <a:off x="124052" y="1511837"/>
            <a:ext cx="1133182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	</a:t>
            </a:r>
            <a:r>
              <a:rPr lang="cs-CZ" sz="2800" dirty="0">
                <a:hlinkClick r:id="rId4"/>
              </a:rPr>
              <a:t>http://kas.ujep.cz</a:t>
            </a:r>
            <a:r>
              <a:rPr lang="cs-CZ" sz="2800" dirty="0"/>
              <a:t>			</a:t>
            </a:r>
            <a:r>
              <a:rPr lang="cs-CZ" sz="2800" dirty="0">
                <a:hlinkClick r:id="rId5"/>
              </a:rPr>
              <a:t>karty@rt.ujep.cz</a:t>
            </a:r>
            <a:r>
              <a:rPr lang="cs-CZ" sz="2800" dirty="0"/>
              <a:t>  </a:t>
            </a:r>
            <a:endParaRPr lang="cs-CZ" sz="2000" dirty="0"/>
          </a:p>
        </p:txBody>
      </p:sp>
      <p:pic>
        <p:nvPicPr>
          <p:cNvPr id="12" name="Picture 4" descr="Www Icon Website - Free image on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288" y="1543219"/>
            <a:ext cx="458569" cy="44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Stock vektor „Attach Email Icon“ (bez autorských poplatků) 67831879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t="19950" r="14712" b="23351"/>
          <a:stretch/>
        </p:blipFill>
        <p:spPr bwMode="auto">
          <a:xfrm>
            <a:off x="5127741" y="1537183"/>
            <a:ext cx="516238" cy="451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0906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KDE SI ZAŽÁDAT O PRŮKAZ STUDENTA?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798711" y="1102896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cs typeface="Times New Roman" pitchFamily="18" charset="0"/>
                <a:hlinkClick r:id="rId2"/>
              </a:rPr>
              <a:t>http://kas.ujep.cz/</a:t>
            </a:r>
            <a:endParaRPr lang="cs-CZ" sz="2800" dirty="0"/>
          </a:p>
        </p:txBody>
      </p:sp>
      <p:pic>
        <p:nvPicPr>
          <p:cNvPr id="7" name="Picture 4" descr="Www Icon Website - Free image on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42" y="1180444"/>
            <a:ext cx="458569" cy="44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Zástupný symbol pro obsah 4"/>
          <p:cNvPicPr>
            <a:picLocks noGrp="1"/>
          </p:cNvPicPr>
          <p:nvPr>
            <p:ph idx="1"/>
          </p:nvPr>
        </p:nvPicPr>
        <p:blipFill rotWithShape="1">
          <a:blip r:embed="rId4"/>
          <a:stretch/>
        </p:blipFill>
        <p:spPr bwMode="auto">
          <a:xfrm>
            <a:off x="1924180" y="1835150"/>
            <a:ext cx="8036443" cy="4351338"/>
          </a:xfrm>
          <a:prstGeom prst="rect">
            <a:avLst/>
          </a:prstGeom>
          <a:ln w="127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9" name="Obdélník 8"/>
          <p:cNvSpPr/>
          <p:nvPr/>
        </p:nvSpPr>
        <p:spPr>
          <a:xfrm>
            <a:off x="5060453" y="3097536"/>
            <a:ext cx="691439" cy="291894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10" name="Šipka doleva 9"/>
          <p:cNvSpPr/>
          <p:nvPr/>
        </p:nvSpPr>
        <p:spPr>
          <a:xfrm rot="817916">
            <a:off x="5787430" y="3310180"/>
            <a:ext cx="610750" cy="374564"/>
          </a:xfrm>
          <a:prstGeom prst="leftArrow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2099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KDE SI ZAŽÁDAT O PRŮKAZ STUDENTA?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838200" y="1145818"/>
            <a:ext cx="38884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>
                <a:cs typeface="Times New Roman" pitchFamily="18" charset="0"/>
                <a:hlinkClick r:id="rId2"/>
              </a:rPr>
              <a:t>http://kas.ujep.cz/</a:t>
            </a:r>
            <a:endParaRPr lang="cs-CZ" sz="2800" dirty="0"/>
          </a:p>
        </p:txBody>
      </p:sp>
      <p:pic>
        <p:nvPicPr>
          <p:cNvPr id="6" name="Picture 4" descr="Www Icon Website - Free image on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31" y="1164499"/>
            <a:ext cx="458569" cy="44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75" y="1746109"/>
            <a:ext cx="7600950" cy="494906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0" name="Šipka doprava 9"/>
          <p:cNvSpPr/>
          <p:nvPr/>
        </p:nvSpPr>
        <p:spPr>
          <a:xfrm rot="20187271">
            <a:off x="2790825" y="4777755"/>
            <a:ext cx="2647950" cy="1590675"/>
          </a:xfrm>
          <a:prstGeom prst="rightArrow">
            <a:avLst/>
          </a:prstGeom>
          <a:solidFill>
            <a:srgbClr val="CC33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1" name="TextovéPole 10"/>
          <p:cNvSpPr txBox="1"/>
          <p:nvPr/>
        </p:nvSpPr>
        <p:spPr>
          <a:xfrm rot="20152818">
            <a:off x="2769949" y="5196185"/>
            <a:ext cx="2247900" cy="923330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cs-CZ" b="1" dirty="0">
                <a:solidFill>
                  <a:schemeClr val="bg1"/>
                </a:solidFill>
              </a:rPr>
              <a:t>Zde vyplňte formulář a vložte svoji fotografii</a:t>
            </a:r>
          </a:p>
        </p:txBody>
      </p:sp>
    </p:spTree>
    <p:extLst>
      <p:ext uri="{BB962C8B-B14F-4D97-AF65-F5344CB8AC3E}">
        <p14:creationId xmlns:p14="http://schemas.microsoft.com/office/powerpoint/2010/main" val="2747091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5400" dirty="0" smtClean="0"/>
              <a:t>Po převedení do statutu studenta Vám na osobní e-mail bude odesláno jak osobní číslo studenta ve tvaru </a:t>
            </a:r>
            <a:r>
              <a:rPr lang="cs-CZ" sz="5400" b="1" dirty="0" smtClean="0"/>
              <a:t>D23…</a:t>
            </a:r>
            <a:r>
              <a:rPr lang="cs-CZ" sz="5400" dirty="0" smtClean="0"/>
              <a:t> tak i tzv. </a:t>
            </a:r>
            <a:r>
              <a:rPr lang="cs-CZ" sz="5400" dirty="0" err="1" smtClean="0"/>
              <a:t>eduID</a:t>
            </a:r>
            <a:r>
              <a:rPr lang="cs-CZ" sz="5400" dirty="0" smtClean="0"/>
              <a:t> ve tvaru </a:t>
            </a:r>
            <a:r>
              <a:rPr lang="cs-CZ" sz="5400" b="1" dirty="0" smtClean="0"/>
              <a:t>st…..</a:t>
            </a:r>
            <a:endParaRPr lang="cs-CZ" sz="5400" b="1" dirty="0"/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 - 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PŘÍSTUPOVÉ ÚDAJE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398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 - 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VYHLEDÁNÍ PŘÍSTUPOVÝCH ÚDAJŮ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594606" y="1122362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b="1" dirty="0"/>
              <a:t>     </a:t>
            </a:r>
            <a:r>
              <a:rPr lang="cs-CZ" sz="2800" dirty="0">
                <a:cs typeface="Times New Roman" pitchFamily="18" charset="0"/>
                <a:hlinkClick r:id="rId2"/>
              </a:rPr>
              <a:t>http://stag.ujep.cz/</a:t>
            </a:r>
            <a:r>
              <a:rPr lang="cs-CZ" sz="2800" dirty="0">
                <a:cs typeface="Times New Roman" pitchFamily="18" charset="0"/>
              </a:rPr>
              <a:t> </a:t>
            </a:r>
            <a:endParaRPr lang="cs-CZ" sz="2800" dirty="0"/>
          </a:p>
        </p:txBody>
      </p:sp>
      <p:pic>
        <p:nvPicPr>
          <p:cNvPr id="7" name="Picture 4" descr="Www Icon Website - Free image on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81" y="1104900"/>
            <a:ext cx="458569" cy="44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Zástupný symbol pro obsah 6"/>
          <p:cNvPicPr>
            <a:picLocks noGrp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2080431" y="1711324"/>
            <a:ext cx="7829549" cy="47656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9" name="Šipka doleva 8"/>
          <p:cNvSpPr/>
          <p:nvPr/>
        </p:nvSpPr>
        <p:spPr>
          <a:xfrm>
            <a:off x="4290467" y="5497041"/>
            <a:ext cx="1152128" cy="473199"/>
          </a:xfrm>
          <a:prstGeom prst="lef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12393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 - VYHLEDÁNÍ PŘÍSTUPOVÝCH ÚDAJŮ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495375" y="1123950"/>
            <a:ext cx="5400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     </a:t>
            </a:r>
            <a:r>
              <a:rPr lang="cs-CZ" sz="2800" dirty="0">
                <a:cs typeface="Times New Roman" pitchFamily="18" charset="0"/>
                <a:hlinkClick r:id="rId2"/>
              </a:rPr>
              <a:t>http://stag.ujep.cz/</a:t>
            </a:r>
            <a:r>
              <a:rPr lang="cs-CZ" sz="2800" dirty="0">
                <a:cs typeface="Times New Roman" pitchFamily="18" charset="0"/>
              </a:rPr>
              <a:t> </a:t>
            </a:r>
            <a:endParaRPr lang="cs-CZ" sz="2800" dirty="0"/>
          </a:p>
        </p:txBody>
      </p:sp>
      <p:pic>
        <p:nvPicPr>
          <p:cNvPr id="6" name="Picture 4" descr="Www Icon Website - Free image on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631" y="1158455"/>
            <a:ext cx="458569" cy="44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0" y="1825625"/>
            <a:ext cx="6128519" cy="4351338"/>
          </a:xfr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9586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PŘIHLÁŠENÍ DO SYSTÉMU STAG</a:t>
            </a:r>
          </a:p>
        </p:txBody>
      </p:sp>
      <p:pic>
        <p:nvPicPr>
          <p:cNvPr id="5" name="Zástupný symbol pro obsah 6"/>
          <p:cNvPicPr>
            <a:picLocks noGrp="1"/>
          </p:cNvPicPr>
          <p:nvPr>
            <p:ph idx="1"/>
          </p:nvPr>
        </p:nvPicPr>
        <p:blipFill rotWithShape="1">
          <a:blip r:embed="rId2"/>
          <a:srcRect l="966"/>
          <a:stretch/>
        </p:blipFill>
        <p:spPr bwMode="auto">
          <a:xfrm>
            <a:off x="3420286" y="2325318"/>
            <a:ext cx="5122828" cy="2257740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Šipka doleva 5"/>
          <p:cNvSpPr/>
          <p:nvPr/>
        </p:nvSpPr>
        <p:spPr>
          <a:xfrm>
            <a:off x="6162675" y="3797558"/>
            <a:ext cx="466725" cy="209550"/>
          </a:xfrm>
          <a:prstGeom prst="lef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7" name="Textové pole 30"/>
          <p:cNvSpPr txBox="1"/>
          <p:nvPr/>
        </p:nvSpPr>
        <p:spPr>
          <a:xfrm>
            <a:off x="6677025" y="3788668"/>
            <a:ext cx="1371600" cy="3048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sz="1000" b="1" dirty="0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Zde zadejte své </a:t>
            </a:r>
            <a:r>
              <a:rPr lang="cs-CZ" sz="1000" b="1" dirty="0" err="1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eduID</a:t>
            </a:r>
            <a:endParaRPr lang="cs-CZ" sz="1100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ové pole 31"/>
          <p:cNvSpPr txBox="1"/>
          <p:nvPr/>
        </p:nvSpPr>
        <p:spPr>
          <a:xfrm>
            <a:off x="6692194" y="4078868"/>
            <a:ext cx="1771650" cy="3048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cs-CZ" sz="1000" b="1">
                <a:solidFill>
                  <a:srgbClr val="C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Zde zadejte své výchozí heslo</a:t>
            </a:r>
            <a:endParaRPr lang="cs-CZ" sz="110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Šipka doleva 8"/>
          <p:cNvSpPr/>
          <p:nvPr/>
        </p:nvSpPr>
        <p:spPr>
          <a:xfrm>
            <a:off x="6177844" y="4078233"/>
            <a:ext cx="466725" cy="209550"/>
          </a:xfrm>
          <a:prstGeom prst="leftArrow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cs-CZ"/>
          </a:p>
        </p:txBody>
      </p:sp>
      <p:sp>
        <p:nvSpPr>
          <p:cNvPr id="10" name="TextovéPole 9"/>
          <p:cNvSpPr txBox="1"/>
          <p:nvPr/>
        </p:nvSpPr>
        <p:spPr>
          <a:xfrm>
            <a:off x="-104775" y="1238249"/>
            <a:ext cx="46863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cap="none" dirty="0">
                <a:solidFill>
                  <a:srgbClr val="63A537"/>
                </a:solidFill>
                <a:cs typeface="Times New Roman" pitchFamily="18" charset="0"/>
              </a:rPr>
              <a:t>	</a:t>
            </a:r>
            <a:r>
              <a:rPr lang="cs-CZ" sz="2800" dirty="0">
                <a:solidFill>
                  <a:srgbClr val="63A537"/>
                </a:solidFill>
                <a:cs typeface="Times New Roman" pitchFamily="18" charset="0"/>
                <a:hlinkClick r:id="rId3"/>
              </a:rPr>
              <a:t>http://</a:t>
            </a:r>
            <a:r>
              <a:rPr lang="cs-CZ" sz="2800" cap="none" dirty="0">
                <a:solidFill>
                  <a:schemeClr val="accent5"/>
                </a:solidFill>
                <a:cs typeface="Times New Roman" pitchFamily="18" charset="0"/>
                <a:hlinkClick r:id="rId3"/>
              </a:rPr>
              <a:t>portal.ujep.cz</a:t>
            </a:r>
            <a:r>
              <a:rPr lang="cs-CZ" sz="2800" cap="none" dirty="0">
                <a:solidFill>
                  <a:schemeClr val="accent5"/>
                </a:solidFill>
                <a:cs typeface="Times New Roman" pitchFamily="18" charset="0"/>
              </a:rPr>
              <a:t>  </a:t>
            </a:r>
            <a:endParaRPr lang="cs-CZ" sz="3200" dirty="0"/>
          </a:p>
        </p:txBody>
      </p:sp>
      <p:pic>
        <p:nvPicPr>
          <p:cNvPr id="11" name="Picture 4" descr="Www Icon Website - Free image on Pixab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12" y="1230436"/>
            <a:ext cx="576064" cy="55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Obdélník 11"/>
          <p:cNvSpPr/>
          <p:nvPr/>
        </p:nvSpPr>
        <p:spPr>
          <a:xfrm>
            <a:off x="1181099" y="5074089"/>
            <a:ext cx="900112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chemeClr val="tx1"/>
                </a:solidFill>
              </a:rPr>
              <a:t>Heslo do systému STAG: </a:t>
            </a:r>
          </a:p>
          <a:p>
            <a:pPr lvl="1" algn="ctr">
              <a:buClr>
                <a:srgbClr val="CC3300"/>
              </a:buClr>
            </a:pPr>
            <a:r>
              <a:rPr lang="cs-CZ" sz="2400" b="1" dirty="0">
                <a:solidFill>
                  <a:schemeClr val="tx1"/>
                </a:solidFill>
                <a:cs typeface="Times New Roman" pitchFamily="18" charset="0"/>
              </a:rPr>
              <a:t>x + rodné číslo </a:t>
            </a:r>
            <a:r>
              <a:rPr lang="cs-CZ" sz="2400" dirty="0">
                <a:solidFill>
                  <a:schemeClr val="tx1"/>
                </a:solidFill>
                <a:cs typeface="Times New Roman" pitchFamily="18" charset="0"/>
              </a:rPr>
              <a:t>(bez lomítek, pomlček, mezer, či jiných </a:t>
            </a:r>
            <a:r>
              <a:rPr lang="cs-CZ" sz="2400" dirty="0">
                <a:solidFill>
                  <a:schemeClr val="tx1"/>
                </a:solidFill>
              </a:rPr>
              <a:t>oddělovacích znamének, např. </a:t>
            </a:r>
            <a:r>
              <a:rPr lang="cs-CZ" sz="2400" b="1" dirty="0">
                <a:solidFill>
                  <a:schemeClr val="tx1"/>
                </a:solidFill>
              </a:rPr>
              <a:t>x0123456789)</a:t>
            </a:r>
          </a:p>
        </p:txBody>
      </p:sp>
    </p:spTree>
    <p:extLst>
      <p:ext uri="{BB962C8B-B14F-4D97-AF65-F5344CB8AC3E}">
        <p14:creationId xmlns:p14="http://schemas.microsoft.com/office/powerpoint/2010/main" val="2767348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1"/>
          <p:cNvSpPr txBox="1">
            <a:spLocks/>
          </p:cNvSpPr>
          <p:nvPr/>
        </p:nvSpPr>
        <p:spPr>
          <a:xfrm>
            <a:off x="0" y="371301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</a:t>
            </a:r>
          </a:p>
        </p:txBody>
      </p:sp>
      <p:pic>
        <p:nvPicPr>
          <p:cNvPr id="6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2125" y="1438275"/>
            <a:ext cx="9067799" cy="175418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Obdélník 6"/>
          <p:cNvSpPr/>
          <p:nvPr/>
        </p:nvSpPr>
        <p:spPr>
          <a:xfrm>
            <a:off x="2590800" y="3381374"/>
            <a:ext cx="7463417" cy="313945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sz="2800" b="1" dirty="0">
                <a:solidFill>
                  <a:schemeClr val="tx1"/>
                </a:solidFill>
              </a:rPr>
              <a:t>!!! Při komunikaci se studijním oddělením vždy uvádějte osobní číslo ve formátu ,,D23…“, </a:t>
            </a:r>
            <a:r>
              <a:rPr lang="cs-CZ" sz="2800" b="1" dirty="0" err="1">
                <a:solidFill>
                  <a:schemeClr val="tx1"/>
                </a:solidFill>
              </a:rPr>
              <a:t>eduID</a:t>
            </a:r>
            <a:r>
              <a:rPr lang="cs-CZ" sz="2800" b="1" dirty="0">
                <a:solidFill>
                  <a:schemeClr val="tx1"/>
                </a:solidFill>
              </a:rPr>
              <a:t> ve formátu ,,st…“ je pouze přihlašovací údaj do systému STAG !!!</a:t>
            </a:r>
          </a:p>
        </p:txBody>
      </p:sp>
    </p:spTree>
    <p:extLst>
      <p:ext uri="{BB962C8B-B14F-4D97-AF65-F5344CB8AC3E}">
        <p14:creationId xmlns:p14="http://schemas.microsoft.com/office/powerpoint/2010/main" val="3466968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dpis 1"/>
          <p:cNvSpPr txBox="1">
            <a:spLocks/>
          </p:cNvSpPr>
          <p:nvPr/>
        </p:nvSpPr>
        <p:spPr>
          <a:xfrm>
            <a:off x="0" y="299508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STAG - PŘEDZÁPIS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04" y="1238050"/>
            <a:ext cx="1505272" cy="520085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0069" y="2087562"/>
            <a:ext cx="6745914" cy="435133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751036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t="33094" r="28601" b="23200"/>
          <a:stretch>
            <a:fillRect/>
          </a:stretch>
        </p:blipFill>
        <p:spPr bwMode="auto">
          <a:xfrm>
            <a:off x="338386" y="397126"/>
            <a:ext cx="7467600" cy="28569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28350" t="20600" r="28601" b="17241"/>
          <a:stretch>
            <a:fillRect/>
          </a:stretch>
        </p:blipFill>
        <p:spPr bwMode="auto">
          <a:xfrm>
            <a:off x="5931846" y="2350021"/>
            <a:ext cx="4747908" cy="428470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7" name="Obdélník 6"/>
          <p:cNvSpPr/>
          <p:nvPr/>
        </p:nvSpPr>
        <p:spPr>
          <a:xfrm>
            <a:off x="338386" y="3569042"/>
            <a:ext cx="432048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800" dirty="0"/>
              <a:t>Elektronický </a:t>
            </a:r>
            <a:r>
              <a:rPr lang="cs-CZ" sz="2800" dirty="0" err="1"/>
              <a:t>předzápis</a:t>
            </a:r>
            <a:r>
              <a:rPr lang="cs-CZ" sz="2800" dirty="0"/>
              <a:t> </a:t>
            </a:r>
          </a:p>
          <a:p>
            <a:r>
              <a:rPr lang="cs-CZ" sz="2800" dirty="0"/>
              <a:t>na zimní semestr 2023/2024 je otevřen od </a:t>
            </a:r>
          </a:p>
          <a:p>
            <a:r>
              <a:rPr lang="cs-CZ" sz="3000" b="1" u="sng" dirty="0">
                <a:solidFill>
                  <a:srgbClr val="FF0000"/>
                </a:solidFill>
              </a:rPr>
              <a:t>26.9. – 26.10.2023</a:t>
            </a:r>
          </a:p>
        </p:txBody>
      </p:sp>
      <p:sp>
        <p:nvSpPr>
          <p:cNvPr id="8" name="Obdélník 7"/>
          <p:cNvSpPr/>
          <p:nvPr/>
        </p:nvSpPr>
        <p:spPr>
          <a:xfrm>
            <a:off x="0" y="5730619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Zápisem předmětů si student zároveň vytváří svůj vlastní rozvrh!</a:t>
            </a:r>
          </a:p>
        </p:txBody>
      </p:sp>
    </p:spTree>
    <p:extLst>
      <p:ext uri="{BB962C8B-B14F-4D97-AF65-F5344CB8AC3E}">
        <p14:creationId xmlns:p14="http://schemas.microsoft.com/office/powerpoint/2010/main" val="1388139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solidFill>
            <a:srgbClr val="FF0000"/>
          </a:solidFill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STUDIJNÍ PLÁN – 1.rok studia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/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838200" y="1900781"/>
            <a:ext cx="1051559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20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500062"/>
            <a:ext cx="12192000" cy="1325563"/>
          </a:xfrm>
          <a:solidFill>
            <a:schemeClr val="accent6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KATEDRA ERGOTERAPIE (KE)</a:t>
            </a:r>
            <a:endParaRPr lang="cs-CZ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88304" y="1825625"/>
            <a:ext cx="5474918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PhDr. Hana </a:t>
            </a:r>
            <a:r>
              <a:rPr lang="cs-CZ" b="1" dirty="0" err="1"/>
              <a:t>Kynštová</a:t>
            </a:r>
            <a:r>
              <a:rPr lang="cs-CZ" b="1" dirty="0"/>
              <a:t>, Ph.D.</a:t>
            </a:r>
          </a:p>
          <a:p>
            <a:pPr marL="0" indent="0">
              <a:buNone/>
            </a:pPr>
            <a:r>
              <a:rPr lang="cs-CZ" dirty="0"/>
              <a:t>+420 475 284 277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hana.kynstova@ujep.cz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768231" y="4001294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Sekretářka, tajemník katedry a rozvrhář:</a:t>
            </a:r>
          </a:p>
          <a:p>
            <a:r>
              <a:rPr lang="cs-CZ" sz="2800" b="1" dirty="0"/>
              <a:t>Jana Vytisková</a:t>
            </a:r>
          </a:p>
          <a:p>
            <a:r>
              <a:rPr lang="cs-CZ" sz="2800" dirty="0"/>
              <a:t>+420 475 284 242</a:t>
            </a:r>
          </a:p>
          <a:p>
            <a:r>
              <a:rPr lang="cs-CZ" sz="2800" dirty="0">
                <a:hlinkClick r:id="rId3"/>
              </a:rPr>
              <a:t>jana.vytiskova@ujep.cz</a:t>
            </a:r>
            <a:endParaRPr lang="cs-CZ" sz="28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31" y="3753062"/>
            <a:ext cx="4580322" cy="29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004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37995"/>
            <a:ext cx="12192000" cy="1102291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765077"/>
            <a:ext cx="4735882" cy="4351338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erg2023@seznam.cz</a:t>
            </a:r>
            <a:r>
              <a:rPr lang="cs-CZ" dirty="0"/>
              <a:t>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ergoterapie2023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cs-CZ" sz="2800" b="1" dirty="0" smtClean="0">
                <a:solidFill>
                  <a:srgbClr val="FF0000"/>
                </a:solidFill>
              </a:rPr>
              <a:t>Neměnit heslo  </a:t>
            </a:r>
            <a:endParaRPr lang="cs-CZ" sz="2800" b="1" dirty="0">
              <a:solidFill>
                <a:srgbClr val="FF0000"/>
              </a:solidFill>
            </a:endParaRPr>
          </a:p>
          <a:p>
            <a:pPr lvl="1"/>
            <a:endParaRPr lang="cs-CZ" sz="2800" b="1" dirty="0"/>
          </a:p>
          <a:p>
            <a:pPr marL="0" indent="0">
              <a:buNone/>
            </a:pPr>
            <a:r>
              <a:rPr lang="cs-CZ" sz="2800" b="1" dirty="0">
                <a:hlinkClick r:id="rId3"/>
              </a:rPr>
              <a:t> </a:t>
            </a:r>
          </a:p>
        </p:txBody>
      </p:sp>
      <p:pic>
        <p:nvPicPr>
          <p:cNvPr id="4" name="Picture 2" descr="Rozesílejte emaily správně | Blog o všem trochu jinak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688" y="2259932"/>
            <a:ext cx="3062288" cy="30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779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KATEDRA FYZIOTERAPIE (KF)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5499970" cy="2358068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Mgr. Ondřej </a:t>
            </a:r>
            <a:r>
              <a:rPr lang="cs-CZ" b="1" dirty="0" err="1"/>
              <a:t>Kališko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+420 475 284 258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ondrej.kalisko@ujep.cz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192032" y="1825625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Sekretářka, tajemník katedry:</a:t>
            </a:r>
          </a:p>
          <a:p>
            <a:r>
              <a:rPr lang="cs-CZ" sz="2800" b="1" dirty="0"/>
              <a:t>Miroslava Bernášková</a:t>
            </a:r>
          </a:p>
          <a:p>
            <a:r>
              <a:rPr lang="cs-CZ" sz="2800" dirty="0"/>
              <a:t>+420 475 284 251 </a:t>
            </a:r>
            <a:r>
              <a:rPr lang="cs-CZ" sz="2800" dirty="0">
                <a:hlinkClick r:id="rId3"/>
              </a:rPr>
              <a:t>miroslava.bernaskova@ujep.cz</a:t>
            </a:r>
            <a:r>
              <a:rPr lang="cs-CZ" sz="2800" dirty="0"/>
              <a:t> </a:t>
            </a:r>
          </a:p>
        </p:txBody>
      </p:sp>
      <p:sp>
        <p:nvSpPr>
          <p:cNvPr id="5" name="Obdélník 4"/>
          <p:cNvSpPr/>
          <p:nvPr/>
        </p:nvSpPr>
        <p:spPr>
          <a:xfrm>
            <a:off x="6338170" y="4093251"/>
            <a:ext cx="6096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Rozvrhář pro studijní programy Ergoterapie a Fyzioterapie:</a:t>
            </a:r>
          </a:p>
          <a:p>
            <a:r>
              <a:rPr lang="cs-CZ" sz="2800" b="1" dirty="0"/>
              <a:t>Jana Vytisková</a:t>
            </a:r>
          </a:p>
          <a:p>
            <a:r>
              <a:rPr lang="cs-CZ" sz="2800" dirty="0"/>
              <a:t>+420 475 284 242</a:t>
            </a:r>
          </a:p>
          <a:p>
            <a:r>
              <a:rPr lang="cs-CZ" sz="2800" dirty="0">
                <a:hlinkClick r:id="rId4"/>
              </a:rPr>
              <a:t>jana.vytiskova@ujep.cz</a:t>
            </a:r>
            <a:r>
              <a:rPr lang="cs-CZ" sz="2800" dirty="0"/>
              <a:t> 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90" y="4157106"/>
            <a:ext cx="3858665" cy="246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607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3148" y="2324100"/>
            <a:ext cx="4485362" cy="4351338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fyz2023@seznam.cz</a:t>
            </a:r>
            <a:r>
              <a:rPr lang="cs-CZ" dirty="0"/>
              <a:t> 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fyzioterapie23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chemeClr val="accent1"/>
              </a:buClr>
              <a:buNone/>
            </a:pPr>
            <a:endParaRPr lang="cs-CZ" sz="2800" b="1" dirty="0"/>
          </a:p>
          <a:p>
            <a:endParaRPr lang="cs-CZ" dirty="0"/>
          </a:p>
        </p:txBody>
      </p:sp>
      <p:pic>
        <p:nvPicPr>
          <p:cNvPr id="4" name="Picture 2" descr="Rozesílejte emaily správně | Blog o všem trochu jinak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856" y="2324100"/>
            <a:ext cx="3062288" cy="30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8009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rgbClr val="FF66CC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PEDIATRICKÉ OŠETŘOVATELSTVÍ (KO)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5149241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MUDr. Josef </a:t>
            </a:r>
            <a:r>
              <a:rPr lang="cs-CZ" b="1" dirty="0" err="1"/>
              <a:t>Liehne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+420 475 284 262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josef.liehne@ujep.cz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096000" y="415730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Sekretářka, tajemník katedry a rozvrhář:</a:t>
            </a:r>
          </a:p>
          <a:p>
            <a:r>
              <a:rPr lang="cs-CZ" sz="2800" b="1" dirty="0"/>
              <a:t>Vladimíra Kofroňová</a:t>
            </a:r>
          </a:p>
          <a:p>
            <a:r>
              <a:rPr lang="cs-CZ" sz="2800" dirty="0"/>
              <a:t>+420 475 284  263  </a:t>
            </a:r>
            <a:r>
              <a:rPr lang="cs-CZ" sz="2800" dirty="0">
                <a:hlinkClick r:id="rId3"/>
              </a:rPr>
              <a:t>vladimira.kofronova@ujep.cz</a:t>
            </a:r>
            <a:r>
              <a:rPr lang="cs-CZ" sz="2800" dirty="0"/>
              <a:t>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5" y="3820437"/>
            <a:ext cx="4816069" cy="292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3497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77651"/>
            <a:ext cx="12192000" cy="1325563"/>
          </a:xfrm>
          <a:solidFill>
            <a:srgbClr val="FF66CC"/>
          </a:solidFill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906037"/>
            <a:ext cx="4510414" cy="3270925"/>
          </a:xfrm>
        </p:spPr>
        <p:txBody>
          <a:bodyPr/>
          <a:lstStyle/>
          <a:p>
            <a:pPr marL="0" indent="0">
              <a:buNone/>
            </a:pPr>
            <a:r>
              <a:rPr lang="cs-CZ" sz="2000" b="1" u="sng" dirty="0"/>
              <a:t>Přihlašovací údaje:</a:t>
            </a:r>
          </a:p>
          <a:p>
            <a:pPr>
              <a:buClr>
                <a:srgbClr val="CC0099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ped.os2023@seznam.cz</a:t>
            </a:r>
            <a:r>
              <a:rPr lang="cs-CZ" dirty="0"/>
              <a:t> </a:t>
            </a:r>
          </a:p>
          <a:p>
            <a:pPr lvl="1">
              <a:buClr>
                <a:srgbClr val="CC0099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pediatrie2023</a:t>
            </a:r>
          </a:p>
          <a:p>
            <a:pPr lvl="1">
              <a:buClr>
                <a:srgbClr val="CC0099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CC0099"/>
              </a:buClr>
              <a:buNone/>
            </a:pPr>
            <a:endParaRPr lang="cs-CZ" sz="2800" b="1" dirty="0"/>
          </a:p>
          <a:p>
            <a:endParaRPr lang="cs-CZ" dirty="0"/>
          </a:p>
        </p:txBody>
      </p:sp>
      <p:pic>
        <p:nvPicPr>
          <p:cNvPr id="4" name="Picture 2" descr="Rozesílejte emaily správně | Blog o všem trochu jinak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013" y="2674829"/>
            <a:ext cx="3062288" cy="30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93206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950107"/>
          </a:xfr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cs-CZ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KATEDRA PORODNÍ ASISTENCE A SPECIF. DISCIPLÍN (KPAS)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-575813" y="490511"/>
            <a:ext cx="5885997" cy="4351338"/>
          </a:xfrm>
        </p:spPr>
        <p:txBody>
          <a:bodyPr/>
          <a:lstStyle/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	</a:t>
            </a:r>
            <a:r>
              <a:rPr lang="cs-CZ" sz="2400" b="1" u="sng" dirty="0"/>
              <a:t>Vedoucí katedry:</a:t>
            </a:r>
          </a:p>
          <a:p>
            <a:pPr marL="0" indent="0">
              <a:buNone/>
            </a:pPr>
            <a:r>
              <a:rPr lang="cs-CZ" sz="2400" b="1" dirty="0"/>
              <a:t>	doc. MUDr. Tomáš Binder, CSc.</a:t>
            </a:r>
          </a:p>
          <a:p>
            <a:pPr marL="0" indent="0">
              <a:buNone/>
            </a:pPr>
            <a:r>
              <a:rPr lang="cs-CZ" sz="2400" b="1" dirty="0"/>
              <a:t>	</a:t>
            </a:r>
            <a:r>
              <a:rPr lang="cs-CZ" sz="2400" dirty="0"/>
              <a:t>420 475 284 220</a:t>
            </a:r>
          </a:p>
          <a:p>
            <a:pPr marL="0" indent="0">
              <a:buNone/>
            </a:pPr>
            <a:r>
              <a:rPr lang="cs-CZ" sz="2400" b="1" dirty="0"/>
              <a:t>	</a:t>
            </a:r>
            <a:r>
              <a:rPr lang="cs-CZ" sz="2400" dirty="0">
                <a:hlinkClick r:id="rId2"/>
              </a:rPr>
              <a:t>tomas.binder@kzcr.eu</a:t>
            </a:r>
            <a:r>
              <a:rPr lang="cs-CZ" sz="2400" dirty="0"/>
              <a:t> </a:t>
            </a:r>
            <a:endParaRPr lang="cs-CZ" sz="24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sp>
        <p:nvSpPr>
          <p:cNvPr id="5" name="Zástupný symbol pro obsah 4"/>
          <p:cNvSpPr>
            <a:spLocks noGrp="1"/>
          </p:cNvSpPr>
          <p:nvPr>
            <p:ph sz="half" idx="2"/>
          </p:nvPr>
        </p:nvSpPr>
        <p:spPr>
          <a:xfrm>
            <a:off x="6687382" y="2369848"/>
            <a:ext cx="5181600" cy="4351338"/>
          </a:xfrm>
        </p:spPr>
        <p:txBody>
          <a:bodyPr/>
          <a:lstStyle/>
          <a:p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sz="2400" b="1" u="sng" dirty="0"/>
              <a:t>Sekretářka, tajemník katedry a rozvrhář:</a:t>
            </a:r>
          </a:p>
          <a:p>
            <a:pPr marL="0" indent="0">
              <a:buNone/>
            </a:pPr>
            <a:r>
              <a:rPr lang="cs-CZ" sz="2400" b="1" dirty="0"/>
              <a:t>Ing. Šárka Nováková</a:t>
            </a:r>
          </a:p>
          <a:p>
            <a:pPr marL="0" indent="0">
              <a:buNone/>
            </a:pPr>
            <a:r>
              <a:rPr lang="cs-CZ" sz="2400" dirty="0"/>
              <a:t>+420 475 284 232</a:t>
            </a:r>
          </a:p>
          <a:p>
            <a:pPr marL="0" indent="0">
              <a:buNone/>
            </a:pPr>
            <a:r>
              <a:rPr lang="cs-CZ" sz="2400" dirty="0">
                <a:hlinkClick r:id="rId3"/>
              </a:rPr>
              <a:t>sarka.novakova@ujep.cz</a:t>
            </a:r>
            <a:r>
              <a:rPr lang="cs-CZ" sz="2400" dirty="0"/>
              <a:t>  </a:t>
            </a:r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5" y="3660079"/>
            <a:ext cx="4816069" cy="3082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2304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3600" b="1" u="sng" dirty="0"/>
          </a:p>
          <a:p>
            <a:pPr marL="0" indent="0">
              <a:buNone/>
            </a:pPr>
            <a:endParaRPr lang="cs-CZ" sz="3600" b="1" u="sng" dirty="0"/>
          </a:p>
          <a:p>
            <a:pPr marL="0" indent="0">
              <a:buNone/>
            </a:pPr>
            <a:r>
              <a:rPr lang="cs-CZ" sz="3600" b="1" u="sng" dirty="0"/>
              <a:t>Přihlašovací údaje:</a:t>
            </a:r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3200" dirty="0">
                <a:hlinkClick r:id="rId2"/>
              </a:rPr>
              <a:t>por.as2023@seznam.cz</a:t>
            </a:r>
            <a:r>
              <a:rPr lang="cs-CZ" sz="3200" dirty="0"/>
              <a:t> 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porodnice2023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CC3300"/>
              </a:buClr>
              <a:buNone/>
            </a:pPr>
            <a:endParaRPr lang="cs-CZ" sz="2800" b="1" dirty="0"/>
          </a:p>
          <a:p>
            <a:endParaRPr lang="cs-CZ" dirty="0"/>
          </a:p>
        </p:txBody>
      </p:sp>
      <p:sp>
        <p:nvSpPr>
          <p:cNvPr id="5" name="Nadpis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SPOLEČNÝ E-MAIL A HESLO K PŘIHLÁŠENÍ</a:t>
            </a:r>
          </a:p>
        </p:txBody>
      </p:sp>
      <p:pic>
        <p:nvPicPr>
          <p:cNvPr id="6" name="Picture 2" descr="Rozesílejte emaily správně | Blog o všem trochu jinak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2375" y="2717561"/>
            <a:ext cx="3133725" cy="3133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3638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KATEDRA ZÁCHRANÁŘSTVÍ A RADIOLOGIE (KZR)</a:t>
            </a:r>
            <a:endParaRPr lang="cs-CZ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957153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PhDr. Mgr. et. Mgr. Patrik Christian </a:t>
            </a:r>
            <a:r>
              <a:rPr lang="cs-CZ" b="1" dirty="0" err="1"/>
              <a:t>Cmorej</a:t>
            </a:r>
            <a:r>
              <a:rPr lang="cs-CZ" b="1" dirty="0"/>
              <a:t>, Ph.D. MHA </a:t>
            </a:r>
          </a:p>
          <a:p>
            <a:pPr marL="0" indent="0">
              <a:buNone/>
            </a:pPr>
            <a:r>
              <a:rPr lang="cs-CZ" dirty="0"/>
              <a:t>+420 475 284 312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patrik.cmorej@ujep.cz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endParaRPr lang="cs-CZ" b="1" u="sng" dirty="0"/>
          </a:p>
          <a:p>
            <a:pPr marL="0" indent="0">
              <a:buNone/>
            </a:pPr>
            <a:endParaRPr lang="cs-CZ" b="1" u="sng" dirty="0"/>
          </a:p>
          <a:p>
            <a:pPr marL="0" indent="0">
              <a:buNone/>
            </a:pPr>
            <a:endParaRPr lang="cs-CZ" b="1" u="sng" dirty="0"/>
          </a:p>
          <a:p>
            <a:pPr marL="0" indent="0">
              <a:buNone/>
            </a:pPr>
            <a:r>
              <a:rPr lang="cs-CZ" b="1" u="sng" dirty="0"/>
              <a:t>Sekretářka, tajemník katedry a rozvrhář:</a:t>
            </a:r>
          </a:p>
          <a:p>
            <a:pPr marL="0" indent="0">
              <a:buNone/>
            </a:pPr>
            <a:r>
              <a:rPr lang="cs-CZ" b="1" dirty="0"/>
              <a:t>Ing. Anna </a:t>
            </a:r>
            <a:r>
              <a:rPr lang="cs-CZ" b="1" dirty="0" err="1"/>
              <a:t>Tietzová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+420 475 284 321</a:t>
            </a:r>
          </a:p>
          <a:p>
            <a:pPr marL="0" indent="0">
              <a:buNone/>
            </a:pPr>
            <a:r>
              <a:rPr lang="cs-CZ" dirty="0">
                <a:hlinkClick r:id="rId3"/>
              </a:rPr>
              <a:t>anna.tietzova@ujep.cz</a:t>
            </a:r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5" y="3801533"/>
            <a:ext cx="4816069" cy="2940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9374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accent2">
              <a:lumMod val="50000"/>
            </a:schemeClr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endParaRPr lang="cs-CZ" sz="2400" b="1" u="sng" dirty="0"/>
          </a:p>
          <a:p>
            <a:pPr marL="0" indent="0">
              <a:buNone/>
            </a:pPr>
            <a:endParaRPr lang="cs-CZ" sz="2400" b="1" u="sng" dirty="0"/>
          </a:p>
          <a:p>
            <a:pPr marL="0" indent="0">
              <a:buNone/>
            </a:pPr>
            <a:endParaRPr lang="cs-CZ" sz="2400" b="1" u="sng" dirty="0"/>
          </a:p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rgbClr val="B8823A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rad.as2023@seznam.cz</a:t>
            </a:r>
            <a:r>
              <a:rPr lang="cs-CZ" dirty="0"/>
              <a:t> </a:t>
            </a:r>
          </a:p>
          <a:p>
            <a:pPr lvl="1">
              <a:buClr>
                <a:srgbClr val="B8823A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radiologie2023</a:t>
            </a:r>
          </a:p>
          <a:p>
            <a:pPr lvl="1">
              <a:buClr>
                <a:srgbClr val="B8823A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B8823A"/>
              </a:buClr>
              <a:buNone/>
            </a:pPr>
            <a:endParaRPr lang="cs-CZ" sz="2800" b="1" dirty="0"/>
          </a:p>
          <a:p>
            <a:endParaRPr lang="cs-CZ" dirty="0"/>
          </a:p>
        </p:txBody>
      </p:sp>
      <p:pic>
        <p:nvPicPr>
          <p:cNvPr id="6" name="Picture 2" descr="Rozesílejte emaily správně | Blog o všem trochu jinak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5737" y="2693879"/>
            <a:ext cx="2919413" cy="291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996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rgbClr val="FFC000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VŠEOBECNÉ OŠETŘOVATELSTVÍ (KO)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5437340" cy="2320490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MUDr. Josef </a:t>
            </a:r>
            <a:r>
              <a:rPr lang="cs-CZ" b="1" dirty="0" err="1"/>
              <a:t>Liehne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+420 475 284 262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josef.liehne@ujep.cz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6096000" y="4146115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Sekretářka, tajemník katedry a rozvrhář:</a:t>
            </a:r>
          </a:p>
          <a:p>
            <a:r>
              <a:rPr lang="cs-CZ" sz="2800" b="1" dirty="0"/>
              <a:t>Vladimíra Kofroňová</a:t>
            </a:r>
          </a:p>
          <a:p>
            <a:r>
              <a:rPr lang="cs-CZ" sz="2800" dirty="0"/>
              <a:t>+420 475 284  263 </a:t>
            </a:r>
            <a:r>
              <a:rPr lang="cs-CZ" sz="2800" dirty="0">
                <a:hlinkClick r:id="rId3"/>
              </a:rPr>
              <a:t>vladimira.kofronova@ujep.cz</a:t>
            </a:r>
            <a:r>
              <a:rPr lang="cs-CZ" sz="2800" dirty="0"/>
              <a:t>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5" y="3820437"/>
            <a:ext cx="4816069" cy="292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198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rgbClr val="FFC000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768251"/>
            <a:ext cx="5257800" cy="3408711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vsestra2023@seznam.cz</a:t>
            </a:r>
            <a:r>
              <a:rPr lang="cs-CZ" dirty="0"/>
              <a:t> 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vseobecnasestra2023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FFC000"/>
              </a:buClr>
              <a:buNone/>
            </a:pPr>
            <a:endParaRPr lang="cs-CZ" sz="2800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Rozesílejte emaily správně | Blog o všem trochu jinak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013" y="2674829"/>
            <a:ext cx="3062288" cy="30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12161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rgbClr val="9900FF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KATEDRA ZÁCHRANÁŘSTVÍ A RADIOLOGIE (KZR)</a:t>
            </a:r>
            <a:endParaRPr lang="cs-CZ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25468" y="1825625"/>
            <a:ext cx="7177414" cy="2458276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PhDr. Mgr. et. Mgr. Patrik </a:t>
            </a:r>
            <a:r>
              <a:rPr lang="cs-CZ" b="1" dirty="0" err="1"/>
              <a:t>Cmorej</a:t>
            </a:r>
            <a:r>
              <a:rPr lang="cs-CZ" b="1" dirty="0"/>
              <a:t>, Ph.D. MHA</a:t>
            </a:r>
          </a:p>
          <a:p>
            <a:pPr marL="0" indent="0">
              <a:buNone/>
            </a:pPr>
            <a:r>
              <a:rPr lang="cs-CZ" dirty="0"/>
              <a:t>+420 475 284 312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patrik.cmorej@ujep.cz</a:t>
            </a:r>
            <a:r>
              <a:rPr lang="cs-CZ" dirty="0"/>
              <a:t>  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23145" y="3620021"/>
            <a:ext cx="6230655" cy="2556941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Sekretářka, tajemník katedry a rozvrhář:</a:t>
            </a:r>
          </a:p>
          <a:p>
            <a:pPr marL="0" indent="0">
              <a:buNone/>
            </a:pPr>
            <a:r>
              <a:rPr lang="cs-CZ" b="1" dirty="0"/>
              <a:t>Ing. Anna </a:t>
            </a:r>
            <a:r>
              <a:rPr lang="cs-CZ" b="1" dirty="0" err="1"/>
              <a:t>Tietzová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+420 475 284 321</a:t>
            </a:r>
          </a:p>
          <a:p>
            <a:pPr marL="0" indent="0">
              <a:buNone/>
            </a:pPr>
            <a:r>
              <a:rPr lang="cs-CZ" dirty="0">
                <a:hlinkClick r:id="rId3"/>
              </a:rPr>
              <a:t>anna.tietzova@ujep.cz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9" y="4171167"/>
            <a:ext cx="4796617" cy="25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24177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rgbClr val="9900FF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49685" y="3129147"/>
            <a:ext cx="5181600" cy="253261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rgbClr val="CCCCFF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zzp2023@seznam.cz</a:t>
            </a:r>
            <a:r>
              <a:rPr lang="cs-CZ" dirty="0"/>
              <a:t>   </a:t>
            </a:r>
          </a:p>
          <a:p>
            <a:pPr lvl="1">
              <a:buClr>
                <a:srgbClr val="CCCCFF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zachranar2023</a:t>
            </a:r>
          </a:p>
          <a:p>
            <a:pPr lvl="1">
              <a:buClr>
                <a:srgbClr val="CCCCFF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CCCCFF"/>
              </a:buClr>
              <a:buNone/>
            </a:pPr>
            <a:endParaRPr lang="cs-CZ" sz="2800" dirty="0" smtClean="0"/>
          </a:p>
          <a:p>
            <a:pPr marL="0" lvl="1" indent="0">
              <a:spcBef>
                <a:spcPts val="1000"/>
              </a:spcBef>
              <a:buNone/>
            </a:pPr>
            <a:r>
              <a:rPr lang="cs-CZ" sz="2800" b="1" dirty="0" smtClean="0">
                <a:solidFill>
                  <a:srgbClr val="FF0000"/>
                </a:solidFill>
              </a:rPr>
              <a:t>  </a:t>
            </a:r>
            <a:endParaRPr lang="cs-CZ" sz="28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8" name="Picture 2" descr="Rozesílejte emaily správně | Blog o všem trochu jinak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044" y="3128962"/>
            <a:ext cx="2712787" cy="253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65458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500062"/>
            <a:ext cx="12192000" cy="1053165"/>
          </a:xfrm>
          <a:solidFill>
            <a:schemeClr val="accent6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KATEDRA ERGOTERAPIE (KE)</a:t>
            </a:r>
            <a:endParaRPr lang="cs-CZ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88304" y="1825625"/>
            <a:ext cx="5474918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PhDr. Hana </a:t>
            </a:r>
            <a:r>
              <a:rPr lang="cs-CZ" b="1" dirty="0" err="1"/>
              <a:t>Kynštová</a:t>
            </a:r>
            <a:r>
              <a:rPr lang="cs-CZ" b="1" dirty="0"/>
              <a:t>, Ph.D.</a:t>
            </a:r>
          </a:p>
          <a:p>
            <a:pPr marL="0" indent="0">
              <a:buNone/>
            </a:pPr>
            <a:r>
              <a:rPr lang="cs-CZ" dirty="0"/>
              <a:t>+420 475 284 277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hana.kynstova@ujep.cz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768231" y="4001294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Sekretářka, tajemník katedry a rozvrhář:</a:t>
            </a:r>
          </a:p>
          <a:p>
            <a:r>
              <a:rPr lang="cs-CZ" sz="2800" b="1" dirty="0"/>
              <a:t>Jana Vytisková</a:t>
            </a:r>
          </a:p>
          <a:p>
            <a:r>
              <a:rPr lang="cs-CZ" sz="2800" dirty="0"/>
              <a:t>+420 475 284 242</a:t>
            </a:r>
          </a:p>
          <a:p>
            <a:r>
              <a:rPr lang="cs-CZ" sz="2800" dirty="0">
                <a:hlinkClick r:id="rId3"/>
              </a:rPr>
              <a:t>jana.vytiskova@ujep.cz</a:t>
            </a:r>
            <a:endParaRPr lang="cs-CZ" sz="28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31" y="3753062"/>
            <a:ext cx="4580322" cy="2931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497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237995"/>
            <a:ext cx="12192000" cy="1102291"/>
          </a:xfrm>
          <a:solidFill>
            <a:schemeClr val="accent6"/>
          </a:solidFill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>
              <a:solidFill>
                <a:schemeClr val="bg1"/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765077"/>
            <a:ext cx="4735882" cy="4351338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ergk2023@seznam.cz</a:t>
            </a:r>
            <a:r>
              <a:rPr lang="cs-CZ" dirty="0"/>
              <a:t> 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ergoterapie2023</a:t>
            </a:r>
          </a:p>
          <a:p>
            <a:pPr lvl="1">
              <a:buClr>
                <a:schemeClr val="accent6">
                  <a:lumMod val="75000"/>
                </a:schemeClr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chemeClr val="accent6">
                  <a:lumMod val="75000"/>
                </a:schemeClr>
              </a:buClr>
              <a:buNone/>
            </a:pPr>
            <a:r>
              <a:rPr lang="cs-CZ" sz="2800" b="1" dirty="0" smtClean="0"/>
              <a:t> </a:t>
            </a:r>
            <a:endParaRPr lang="cs-CZ" sz="2800" b="1" dirty="0"/>
          </a:p>
          <a:p>
            <a:pPr lvl="1"/>
            <a:endParaRPr lang="cs-CZ" sz="2800" b="1" dirty="0"/>
          </a:p>
          <a:p>
            <a:pPr marL="0" indent="0">
              <a:buNone/>
            </a:pPr>
            <a:r>
              <a:rPr lang="cs-CZ" sz="2800" b="1" dirty="0">
                <a:hlinkClick r:id="rId3"/>
              </a:rPr>
              <a:t> </a:t>
            </a:r>
          </a:p>
        </p:txBody>
      </p:sp>
      <p:pic>
        <p:nvPicPr>
          <p:cNvPr id="4" name="Picture 2" descr="Rozesílejte emaily správně | Blog o všem trochu jinak.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1688" y="2259932"/>
            <a:ext cx="3062288" cy="30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74779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1163050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KATEDRA FYZIOTERAPIE (KF)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5499970" cy="2358068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Mgr. Ondřej </a:t>
            </a:r>
            <a:r>
              <a:rPr lang="cs-CZ" b="1" dirty="0" err="1"/>
              <a:t>Kališko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+420 475 284 258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ondrej.kalisko@ujep.cz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192032" y="1825625"/>
            <a:ext cx="6096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Sekretářka, tajemník katedry:</a:t>
            </a:r>
          </a:p>
          <a:p>
            <a:r>
              <a:rPr lang="cs-CZ" sz="2800" b="1" dirty="0"/>
              <a:t>Miroslava Bernášková</a:t>
            </a:r>
          </a:p>
          <a:p>
            <a:r>
              <a:rPr lang="cs-CZ" sz="2800" dirty="0"/>
              <a:t>+420 475 284 251 </a:t>
            </a:r>
            <a:r>
              <a:rPr lang="cs-CZ" sz="2800" dirty="0">
                <a:hlinkClick r:id="rId3"/>
              </a:rPr>
              <a:t>miroslava.bernaskova@ujep.cz</a:t>
            </a:r>
            <a:r>
              <a:rPr lang="cs-CZ" sz="2800" dirty="0"/>
              <a:t> </a:t>
            </a:r>
          </a:p>
        </p:txBody>
      </p:sp>
      <p:sp>
        <p:nvSpPr>
          <p:cNvPr id="5" name="Obdélník 4"/>
          <p:cNvSpPr/>
          <p:nvPr/>
        </p:nvSpPr>
        <p:spPr>
          <a:xfrm>
            <a:off x="6338170" y="4093251"/>
            <a:ext cx="6096000" cy="252376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Rozvrhář pro studijní programy Ergoterapie a Fyzioterapie:</a:t>
            </a:r>
          </a:p>
          <a:p>
            <a:r>
              <a:rPr lang="cs-CZ" sz="2800" b="1" dirty="0"/>
              <a:t>Jana Vytisková</a:t>
            </a:r>
          </a:p>
          <a:p>
            <a:r>
              <a:rPr lang="cs-CZ" sz="2800" dirty="0"/>
              <a:t>+420 475 284 242</a:t>
            </a:r>
          </a:p>
          <a:p>
            <a:r>
              <a:rPr lang="cs-CZ" sz="2800" dirty="0">
                <a:hlinkClick r:id="rId4"/>
              </a:rPr>
              <a:t>jana.vytiskova@ujep.cz</a:t>
            </a:r>
            <a:r>
              <a:rPr lang="cs-CZ" sz="2800" dirty="0"/>
              <a:t> </a:t>
            </a:r>
          </a:p>
          <a:p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090" y="4157106"/>
            <a:ext cx="3858665" cy="246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732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1112946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13147" y="2324100"/>
            <a:ext cx="5096585" cy="4351338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fyzk2023@seznam.cz</a:t>
            </a:r>
            <a:r>
              <a:rPr lang="cs-CZ" dirty="0"/>
              <a:t> 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fyzioterapie2023</a:t>
            </a:r>
          </a:p>
          <a:p>
            <a:pPr lvl="1">
              <a:buClr>
                <a:schemeClr val="accent1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chemeClr val="accent1"/>
              </a:buClr>
              <a:buNone/>
            </a:pPr>
            <a:endParaRPr lang="cs-CZ" sz="2800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Rozesílejte emaily správně | Blog o všem trochu jinak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5856" y="2324100"/>
            <a:ext cx="3062288" cy="30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57236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rgbClr val="FF66CC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PEDIATRICKÉ OŠETŘOVATELSTVÍ (KO)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5149241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MUDr. Josef </a:t>
            </a:r>
            <a:r>
              <a:rPr lang="cs-CZ" b="1" dirty="0" err="1"/>
              <a:t>Liehne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+420 475 284 262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josef.liehne@ujep.cz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6096000" y="4157308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Sekretářka, tajemník katedry a rozvrhář:</a:t>
            </a:r>
          </a:p>
          <a:p>
            <a:r>
              <a:rPr lang="cs-CZ" sz="2800" b="1" dirty="0"/>
              <a:t>Vladimíra Kofroňová</a:t>
            </a:r>
          </a:p>
          <a:p>
            <a:r>
              <a:rPr lang="cs-CZ" sz="2800" dirty="0"/>
              <a:t>+420 475 284  263  </a:t>
            </a:r>
            <a:r>
              <a:rPr lang="cs-CZ" sz="2800" dirty="0">
                <a:hlinkClick r:id="rId3"/>
              </a:rPr>
              <a:t>vladimira.kofronova@ujep.cz</a:t>
            </a:r>
            <a:r>
              <a:rPr lang="cs-CZ" sz="2800" dirty="0"/>
              <a:t>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5" y="3820437"/>
            <a:ext cx="4816069" cy="292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2768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77651"/>
            <a:ext cx="12192000" cy="1325563"/>
          </a:xfrm>
          <a:solidFill>
            <a:srgbClr val="FF66CC"/>
          </a:solidFill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906037"/>
            <a:ext cx="4510414" cy="3270925"/>
          </a:xfrm>
        </p:spPr>
        <p:txBody>
          <a:bodyPr/>
          <a:lstStyle/>
          <a:p>
            <a:pPr marL="0" indent="0">
              <a:buNone/>
            </a:pPr>
            <a:r>
              <a:rPr lang="cs-CZ" sz="2000" b="1" u="sng" dirty="0"/>
              <a:t>Přihlašovací údaje:</a:t>
            </a:r>
          </a:p>
          <a:p>
            <a:pPr>
              <a:buClr>
                <a:srgbClr val="CC0099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pedk.os2023@seznam.cz</a:t>
            </a:r>
            <a:r>
              <a:rPr lang="cs-CZ" dirty="0"/>
              <a:t> </a:t>
            </a:r>
          </a:p>
          <a:p>
            <a:pPr lvl="1">
              <a:buClr>
                <a:srgbClr val="CC0099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pediatrie2023</a:t>
            </a:r>
          </a:p>
          <a:p>
            <a:pPr lvl="1">
              <a:buClr>
                <a:srgbClr val="CC0099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CC0099"/>
              </a:buClr>
              <a:buNone/>
            </a:pPr>
            <a:endParaRPr lang="cs-CZ" sz="2800" b="1" dirty="0"/>
          </a:p>
          <a:p>
            <a:endParaRPr lang="cs-CZ" dirty="0"/>
          </a:p>
        </p:txBody>
      </p:sp>
      <p:pic>
        <p:nvPicPr>
          <p:cNvPr id="4" name="Picture 2" descr="Rozesílejte emaily správně | Blog o všem trochu jinak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013" y="2674829"/>
            <a:ext cx="3062288" cy="30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0934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1213154"/>
          </a:xfrm>
          <a:solidFill>
            <a:srgbClr val="FFC000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VŠEOBECNÉ OŠETŘOVATELSTVÍ (KO)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1825625"/>
            <a:ext cx="5437340" cy="2320490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MUDr. Josef </a:t>
            </a:r>
            <a:r>
              <a:rPr lang="cs-CZ" b="1" dirty="0" err="1"/>
              <a:t>Liehne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+420 475 284 262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josef.liehne@ujep.cz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sp>
        <p:nvSpPr>
          <p:cNvPr id="5" name="Obdélník 4"/>
          <p:cNvSpPr/>
          <p:nvPr/>
        </p:nvSpPr>
        <p:spPr>
          <a:xfrm>
            <a:off x="6096000" y="4146115"/>
            <a:ext cx="6096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cs-CZ" sz="2800" b="1" u="sng" dirty="0"/>
              <a:t>Sekretářka, tajemník katedry a rozvrhář:</a:t>
            </a:r>
          </a:p>
          <a:p>
            <a:r>
              <a:rPr lang="cs-CZ" sz="2800" b="1" dirty="0"/>
              <a:t>Vladimíra Kofroňová</a:t>
            </a:r>
          </a:p>
          <a:p>
            <a:r>
              <a:rPr lang="cs-CZ" sz="2800" dirty="0"/>
              <a:t>+420 475 284  263 </a:t>
            </a:r>
            <a:r>
              <a:rPr lang="cs-CZ" sz="2800" dirty="0">
                <a:hlinkClick r:id="rId3"/>
              </a:rPr>
              <a:t>vladimira.kofronova@ujep.cz</a:t>
            </a:r>
            <a:r>
              <a:rPr lang="cs-CZ" sz="2800" dirty="0"/>
              <a:t> </a:t>
            </a: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15" y="3820437"/>
            <a:ext cx="4816069" cy="2921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5155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1112946"/>
          </a:xfrm>
          <a:solidFill>
            <a:srgbClr val="FFC000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200" y="2768251"/>
            <a:ext cx="5511800" cy="3408711"/>
          </a:xfrm>
        </p:spPr>
        <p:txBody>
          <a:bodyPr/>
          <a:lstStyle/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vksestra2023@seznam.cz</a:t>
            </a:r>
            <a:r>
              <a:rPr lang="cs-CZ" dirty="0"/>
              <a:t> 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vseobecnasestra2023</a:t>
            </a:r>
          </a:p>
          <a:p>
            <a:pPr lvl="1">
              <a:buClr>
                <a:srgbClr val="FFC000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FFC000"/>
              </a:buClr>
              <a:buNone/>
            </a:pPr>
            <a:endParaRPr lang="cs-CZ" sz="2800" b="1" dirty="0"/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4" name="Picture 2" descr="Rozesílejte emaily správně | Blog o všem trochu jinak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013" y="2674829"/>
            <a:ext cx="3062288" cy="306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1996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1200628"/>
          </a:xfrm>
          <a:solidFill>
            <a:srgbClr val="9900FF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KATEDRA ZÁCHRANÁŘSTVÍ A RADIOLOGIE (KZR)</a:t>
            </a:r>
            <a:endParaRPr lang="cs-CZ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25467" y="1825625"/>
            <a:ext cx="6954266" cy="2458276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Vedoucí katedry:</a:t>
            </a:r>
          </a:p>
          <a:p>
            <a:pPr marL="0" indent="0">
              <a:buNone/>
            </a:pPr>
            <a:r>
              <a:rPr lang="cs-CZ" b="1" dirty="0"/>
              <a:t>PhDr. Mgr. et. Mgr. Patrik </a:t>
            </a:r>
            <a:r>
              <a:rPr lang="cs-CZ" b="1" dirty="0" err="1"/>
              <a:t>Cmorej</a:t>
            </a:r>
            <a:r>
              <a:rPr lang="cs-CZ" b="1" dirty="0"/>
              <a:t>, Ph.D. MHA</a:t>
            </a:r>
          </a:p>
          <a:p>
            <a:pPr marL="0" indent="0">
              <a:buNone/>
            </a:pPr>
            <a:r>
              <a:rPr lang="cs-CZ" dirty="0"/>
              <a:t>+420 475 284 312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patrik.cmorej@ujep.cz</a:t>
            </a:r>
            <a:r>
              <a:rPr lang="cs-CZ" dirty="0"/>
              <a:t>  </a:t>
            </a:r>
          </a:p>
          <a:p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23145" y="3620021"/>
            <a:ext cx="6230655" cy="2556941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Sekretářka, tajemník katedry a rozvrhář:</a:t>
            </a:r>
          </a:p>
          <a:p>
            <a:pPr marL="0" indent="0">
              <a:buNone/>
            </a:pPr>
            <a:r>
              <a:rPr lang="cs-CZ" b="1" dirty="0"/>
              <a:t>Ing. Anna </a:t>
            </a:r>
            <a:r>
              <a:rPr lang="cs-CZ" b="1" dirty="0" err="1"/>
              <a:t>Tietzová</a:t>
            </a:r>
            <a:endParaRPr lang="cs-CZ" b="1" dirty="0"/>
          </a:p>
          <a:p>
            <a:pPr marL="0" indent="0">
              <a:buNone/>
            </a:pPr>
            <a:r>
              <a:rPr lang="cs-CZ" dirty="0"/>
              <a:t>+420 475 284 321</a:t>
            </a:r>
          </a:p>
          <a:p>
            <a:pPr marL="0" indent="0">
              <a:buNone/>
            </a:pPr>
            <a:r>
              <a:rPr lang="cs-CZ" dirty="0">
                <a:hlinkClick r:id="rId3"/>
              </a:rPr>
              <a:t>anna.tietzova@ujep.cz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89" y="4171167"/>
            <a:ext cx="4796617" cy="2571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6911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1112946"/>
          </a:xfrm>
          <a:solidFill>
            <a:srgbClr val="9900FF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349685" y="3129147"/>
            <a:ext cx="5181600" cy="17442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sz="2400" b="1" u="sng" dirty="0"/>
              <a:t>Přihlašovací údaje:</a:t>
            </a:r>
          </a:p>
          <a:p>
            <a:pPr>
              <a:buClr>
                <a:srgbClr val="CCCCFF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zzk2023@seznam.cz</a:t>
            </a:r>
            <a:r>
              <a:rPr lang="cs-CZ" dirty="0"/>
              <a:t>   </a:t>
            </a:r>
          </a:p>
          <a:p>
            <a:pPr lvl="1">
              <a:buClr>
                <a:srgbClr val="CCCCFF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zachranar2023</a:t>
            </a:r>
          </a:p>
          <a:p>
            <a:pPr lvl="1">
              <a:buClr>
                <a:srgbClr val="CCCCFF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CCCCFF"/>
              </a:buClr>
              <a:buNone/>
            </a:pPr>
            <a:endParaRPr lang="cs-CZ" sz="2800" b="1" dirty="0"/>
          </a:p>
          <a:p>
            <a:endParaRPr lang="cs-CZ" dirty="0"/>
          </a:p>
        </p:txBody>
      </p:sp>
      <p:pic>
        <p:nvPicPr>
          <p:cNvPr id="8" name="Picture 2" descr="Rozesílejte emaily správně | Blog o všem trochu jinak.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40044" y="3128962"/>
            <a:ext cx="2712787" cy="2532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582858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ODDĚLENÍ MAGISTERSKÝCH STUDIJNÍCH PROGRAMŮ (OMSP) </a:t>
            </a:r>
            <a:endParaRPr lang="cs-CZ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287054" y="1872554"/>
            <a:ext cx="6240745" cy="228291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u="sng" dirty="0"/>
              <a:t>Pověřena vedením studijního programu Organizace a rozvoj </a:t>
            </a:r>
            <a:r>
              <a:rPr lang="cs-CZ" b="1" u="sng" dirty="0" err="1"/>
              <a:t>zdr</a:t>
            </a:r>
            <a:r>
              <a:rPr lang="cs-CZ" b="1" u="sng" dirty="0"/>
              <a:t>. zařízení:</a:t>
            </a:r>
          </a:p>
          <a:p>
            <a:pPr marL="0" indent="0">
              <a:buNone/>
            </a:pPr>
            <a:r>
              <a:rPr lang="cs-CZ" b="1" dirty="0"/>
              <a:t>PhDr. Lucia </a:t>
            </a:r>
            <a:r>
              <a:rPr lang="cs-CZ" b="1" dirty="0" err="1"/>
              <a:t>Mičíková</a:t>
            </a:r>
            <a:r>
              <a:rPr lang="cs-CZ" b="1" dirty="0"/>
              <a:t>, MPH</a:t>
            </a:r>
          </a:p>
          <a:p>
            <a:pPr marL="0" indent="0">
              <a:buNone/>
            </a:pPr>
            <a:r>
              <a:rPr lang="cs-CZ" dirty="0"/>
              <a:t>+420 475 284 287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Lucia.micikova@ujep.cz</a:t>
            </a:r>
            <a:endParaRPr lang="cs-CZ" dirty="0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4155465"/>
            <a:ext cx="5181600" cy="202149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b="1" u="sng" dirty="0"/>
              <a:t>Sekretářka, tajemník oddělení:</a:t>
            </a:r>
          </a:p>
          <a:p>
            <a:pPr marL="0" indent="0">
              <a:buNone/>
            </a:pPr>
            <a:r>
              <a:rPr lang="cs-CZ" b="1" dirty="0"/>
              <a:t>Ing. Šárka Nováková</a:t>
            </a:r>
          </a:p>
          <a:p>
            <a:pPr marL="0" indent="0">
              <a:buNone/>
            </a:pPr>
            <a:r>
              <a:rPr lang="cs-CZ" dirty="0"/>
              <a:t>+420 475 284 232 </a:t>
            </a:r>
            <a:r>
              <a:rPr lang="cs-CZ" dirty="0">
                <a:hlinkClick r:id="rId3"/>
              </a:rPr>
              <a:t>sarka.novakova@ujep.cz</a:t>
            </a:r>
            <a:r>
              <a:rPr lang="cs-CZ" dirty="0"/>
              <a:t>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78" y="3945698"/>
            <a:ext cx="5318277" cy="282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7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chemeClr val="bg2">
              <a:lumMod val="75000"/>
            </a:schemeClr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cs-CZ" sz="2000" b="1" u="sng" dirty="0"/>
          </a:p>
          <a:p>
            <a:pPr marL="0" indent="0">
              <a:buClr>
                <a:schemeClr val="bg1">
                  <a:lumMod val="50000"/>
                </a:schemeClr>
              </a:buClr>
              <a:buNone/>
            </a:pPr>
            <a:endParaRPr lang="cs-CZ" sz="2000" b="1" u="sng" dirty="0"/>
          </a:p>
          <a:p>
            <a:pPr marL="0" indent="0">
              <a:buNone/>
            </a:pPr>
            <a:r>
              <a:rPr lang="cs-CZ" b="1" u="sng" dirty="0"/>
              <a:t>Přihlašovací údaje:</a:t>
            </a:r>
          </a:p>
          <a:p>
            <a:pPr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orgk2023@seznam.cz</a:t>
            </a:r>
            <a:r>
              <a:rPr lang="cs-CZ" dirty="0"/>
              <a:t>  </a:t>
            </a:r>
          </a:p>
          <a:p>
            <a:pPr lvl="1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organizace2023</a:t>
            </a:r>
          </a:p>
          <a:p>
            <a:pPr lvl="1">
              <a:buClr>
                <a:schemeClr val="bg1">
                  <a:lumMod val="50000"/>
                </a:schemeClr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chemeClr val="bg1">
                  <a:lumMod val="50000"/>
                </a:schemeClr>
              </a:buClr>
              <a:buNone/>
            </a:pPr>
            <a:endParaRPr lang="cs-CZ" sz="2800" b="1" dirty="0">
              <a:hlinkClick r:id="rId3"/>
            </a:endParaRPr>
          </a:p>
          <a:p>
            <a:endParaRPr lang="cs-CZ" dirty="0"/>
          </a:p>
        </p:txBody>
      </p:sp>
      <p:pic>
        <p:nvPicPr>
          <p:cNvPr id="5" name="Picture 2" descr="Rozesílejte emaily správně | Blog o všem trochu jinak.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729" y="2667609"/>
            <a:ext cx="3008313" cy="3008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884415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solidFill>
            <a:srgbClr val="FF6600"/>
          </a:solidFill>
        </p:spPr>
        <p:txBody>
          <a:bodyPr/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ODDĚLENÍ MAGISTERSKÝCH STUDIJNÍCH PROGRAMŮ (OMSP)</a:t>
            </a:r>
            <a:endParaRPr lang="cs-CZ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11111630" cy="4351338"/>
          </a:xfrm>
        </p:spPr>
        <p:txBody>
          <a:bodyPr/>
          <a:lstStyle/>
          <a:p>
            <a:pPr marL="0" indent="0">
              <a:buNone/>
            </a:pPr>
            <a:r>
              <a:rPr lang="cs-CZ" b="1" u="sng" dirty="0"/>
              <a:t>Pověřená vedením studijního programu Učitelství odborných předmětů pro </a:t>
            </a:r>
            <a:r>
              <a:rPr lang="cs-CZ" b="1" u="sng" dirty="0" err="1"/>
              <a:t>zdr</a:t>
            </a:r>
            <a:r>
              <a:rPr lang="cs-CZ" b="1" u="sng" dirty="0"/>
              <a:t>. školy, tajemnice a </a:t>
            </a:r>
            <a:r>
              <a:rPr lang="cs-CZ" b="1" u="sng"/>
              <a:t>superrozvhář</a:t>
            </a:r>
            <a:r>
              <a:rPr lang="cs-CZ" b="1" u="sng" dirty="0"/>
              <a:t>:</a:t>
            </a:r>
          </a:p>
          <a:p>
            <a:pPr marL="0" indent="0">
              <a:buNone/>
            </a:pPr>
            <a:r>
              <a:rPr lang="cs-CZ" b="1" dirty="0"/>
              <a:t>Ing. Lenka Borkovcová</a:t>
            </a:r>
          </a:p>
          <a:p>
            <a:pPr marL="0" indent="0">
              <a:buNone/>
            </a:pPr>
            <a:r>
              <a:rPr lang="cs-CZ" dirty="0"/>
              <a:t>+420 475 284 287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lenka.borkovcova@ujep.cz</a:t>
            </a:r>
            <a:r>
              <a:rPr lang="cs-CZ" dirty="0"/>
              <a:t>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365995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0" y="365126"/>
            <a:ext cx="12192000" cy="1000212"/>
          </a:xfrm>
          <a:solidFill>
            <a:srgbClr val="FF6600"/>
          </a:solidFill>
        </p:spPr>
        <p:txBody>
          <a:bodyPr>
            <a:normAutofit fontScale="90000"/>
          </a:bodyPr>
          <a:lstStyle/>
          <a:p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/>
            </a:r>
            <a:b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cs-CZ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SPOLEČNÝ E-MAIL A HESLO K PŘIHLÁŠENÍ</a:t>
            </a:r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Clr>
                <a:srgbClr val="FF9933"/>
              </a:buClr>
              <a:buNone/>
            </a:pPr>
            <a:r>
              <a:rPr lang="cs-CZ" sz="2400" b="1" u="sng" dirty="0"/>
              <a:t>Prezenční forma studia:</a:t>
            </a:r>
          </a:p>
          <a:p>
            <a:pPr>
              <a:buClr>
                <a:srgbClr val="FF9933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2"/>
              </a:rPr>
              <a:t>uc2023@seznam.cz</a:t>
            </a:r>
            <a:r>
              <a:rPr lang="cs-CZ" dirty="0"/>
              <a:t> </a:t>
            </a:r>
          </a:p>
          <a:p>
            <a:pPr lvl="1">
              <a:buClr>
                <a:srgbClr val="FF9933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ucitelstvi2023</a:t>
            </a:r>
          </a:p>
          <a:p>
            <a:pPr lvl="1">
              <a:buClr>
                <a:srgbClr val="FF9933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FF9933"/>
              </a:buClr>
              <a:buNone/>
            </a:pPr>
            <a:endParaRPr lang="cs-CZ" sz="2800" b="1" dirty="0"/>
          </a:p>
          <a:p>
            <a:pPr marL="0" indent="0">
              <a:buClr>
                <a:srgbClr val="FF9933"/>
              </a:buClr>
              <a:buNone/>
            </a:pPr>
            <a:r>
              <a:rPr lang="cs-CZ" sz="2400" b="1" u="sng" dirty="0"/>
              <a:t>Kombinovaná forma studia:</a:t>
            </a:r>
          </a:p>
          <a:p>
            <a:pPr>
              <a:buClr>
                <a:srgbClr val="FF9933"/>
              </a:buClr>
              <a:buFont typeface="Wingdings" panose="05000000000000000000" pitchFamily="2" charset="2"/>
              <a:buChar char="q"/>
            </a:pPr>
            <a:r>
              <a:rPr lang="cs-CZ" dirty="0">
                <a:hlinkClick r:id="rId3"/>
              </a:rPr>
              <a:t>uck2023@seznam.cz</a:t>
            </a:r>
            <a:r>
              <a:rPr lang="cs-CZ" dirty="0"/>
              <a:t> </a:t>
            </a:r>
          </a:p>
          <a:p>
            <a:pPr lvl="1">
              <a:buClr>
                <a:srgbClr val="FF9933"/>
              </a:buClr>
              <a:buFont typeface="Wingdings" panose="05000000000000000000" pitchFamily="2" charset="2"/>
              <a:buChar char="q"/>
            </a:pPr>
            <a:r>
              <a:rPr lang="cs-CZ" sz="2800" dirty="0"/>
              <a:t>heslo: </a:t>
            </a:r>
            <a:r>
              <a:rPr lang="cs-CZ" sz="2800" dirty="0" smtClean="0"/>
              <a:t>ucitelstvi2023</a:t>
            </a:r>
          </a:p>
          <a:p>
            <a:pPr lvl="1">
              <a:buClr>
                <a:srgbClr val="FF9933"/>
              </a:buClr>
              <a:buFont typeface="Wingdings" panose="05000000000000000000" pitchFamily="2" charset="2"/>
              <a:buChar char="q"/>
            </a:pPr>
            <a:r>
              <a:rPr lang="cs-CZ" sz="2800" b="1" dirty="0">
                <a:solidFill>
                  <a:srgbClr val="FF0000"/>
                </a:solidFill>
              </a:rPr>
              <a:t>Neměnit heslo  </a:t>
            </a:r>
          </a:p>
          <a:p>
            <a:pPr marL="457200" lvl="1" indent="0">
              <a:buClr>
                <a:srgbClr val="FF9933"/>
              </a:buClr>
              <a:buNone/>
            </a:pPr>
            <a:endParaRPr lang="cs-CZ" sz="2800" b="1" dirty="0">
              <a:hlinkClick r:id="rId4"/>
            </a:endParaRPr>
          </a:p>
          <a:p>
            <a:endParaRPr lang="cs-CZ" dirty="0"/>
          </a:p>
        </p:txBody>
      </p:sp>
      <p:pic>
        <p:nvPicPr>
          <p:cNvPr id="5" name="Picture 2" descr="Rozesílejte emaily správně | Blog o všem trochu jinak."/>
          <p:cNvPicPr>
            <a:picLocks noGrp="1" noChangeAspect="1" noChangeArrowheads="1"/>
          </p:cNvPicPr>
          <p:nvPr>
            <p:ph sz="half" idx="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523" y="2542371"/>
            <a:ext cx="3121025" cy="3121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279196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Zástupný symbol pro obsah 10"/>
          <p:cNvSpPr>
            <a:spLocks noGrp="1"/>
          </p:cNvSpPr>
          <p:nvPr>
            <p:ph sz="half" idx="1"/>
          </p:nvPr>
        </p:nvSpPr>
        <p:spPr>
          <a:xfrm>
            <a:off x="208455" y="1851688"/>
            <a:ext cx="5181600" cy="4351338"/>
          </a:xfrm>
        </p:spPr>
        <p:txBody>
          <a:bodyPr/>
          <a:lstStyle/>
          <a:p>
            <a:endParaRPr lang="cs-CZ" dirty="0"/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/>
              <a:t>Studentský e-mail má tvar: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b="1" i="1" dirty="0"/>
              <a:t>st…@students.ujep.cz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endParaRPr lang="cs-CZ" dirty="0"/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b="1" dirty="0"/>
              <a:t>Přihlašovací údaje </a:t>
            </a:r>
            <a:r>
              <a:rPr lang="cs-CZ" dirty="0"/>
              <a:t>do studentského e-mailu:</a:t>
            </a:r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b="1" dirty="0"/>
              <a:t>Uživatel: </a:t>
            </a:r>
            <a:r>
              <a:rPr lang="cs-CZ" dirty="0" err="1" smtClean="0"/>
              <a:t>eduID</a:t>
            </a:r>
            <a:r>
              <a:rPr lang="cs-CZ" dirty="0" smtClean="0"/>
              <a:t> (ST…)</a:t>
            </a:r>
            <a:endParaRPr lang="cs-CZ" dirty="0"/>
          </a:p>
          <a:p>
            <a:pPr lvl="1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b="1" dirty="0"/>
              <a:t>Heslo STAG: </a:t>
            </a:r>
            <a:r>
              <a:rPr lang="cs-CZ" dirty="0" err="1"/>
              <a:t>x+rodné</a:t>
            </a:r>
            <a:r>
              <a:rPr lang="cs-CZ" dirty="0"/>
              <a:t> číslo</a:t>
            </a:r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STUDENTSKÝ E-MAIL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0" y="1216684"/>
            <a:ext cx="81088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/>
            <a:r>
              <a:rPr lang="cs-CZ" sz="2800" dirty="0">
                <a:hlinkClick r:id="rId2"/>
              </a:rPr>
              <a:t>http://students.ujep.cz</a:t>
            </a:r>
            <a:r>
              <a:rPr lang="cs-CZ" sz="2800" dirty="0"/>
              <a:t> </a:t>
            </a:r>
          </a:p>
        </p:txBody>
      </p:sp>
      <p:pic>
        <p:nvPicPr>
          <p:cNvPr id="9" name="Picture 4" descr="Www Icon Website - Free image on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55" y="1151542"/>
            <a:ext cx="576064" cy="55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8" t="17264" r="56014" b="56300"/>
          <a:stretch/>
        </p:blipFill>
        <p:spPr bwMode="auto">
          <a:xfrm>
            <a:off x="5089594" y="2492950"/>
            <a:ext cx="6645387" cy="25992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5405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sz="4800" dirty="0" smtClean="0"/>
              <a:t>Zákon o vysokých školách č. 111/1998 Sb. (novela cca v roce 2024)</a:t>
            </a:r>
          </a:p>
          <a:p>
            <a:r>
              <a:rPr lang="cs-CZ" sz="4800" dirty="0" smtClean="0"/>
              <a:t>Správní řád č. 500/2004 Sb.</a:t>
            </a:r>
          </a:p>
          <a:p>
            <a:r>
              <a:rPr lang="cs-CZ" sz="4800" dirty="0" smtClean="0"/>
              <a:t>Studijní a zkušební řád UJEP</a:t>
            </a:r>
          </a:p>
          <a:p>
            <a:r>
              <a:rPr lang="cs-CZ" sz="4800" dirty="0" smtClean="0"/>
              <a:t>Stipendijní řád UJEP </a:t>
            </a:r>
          </a:p>
          <a:p>
            <a:r>
              <a:rPr lang="cs-CZ" sz="4800" dirty="0" smtClean="0"/>
              <a:t>Směrnice a příkazy děkana</a:t>
            </a:r>
            <a:endParaRPr lang="cs-CZ" sz="4800" dirty="0"/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DŮLEŽITÉ DOKUMENTY 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1006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3,069 Scholarship Illustrations &amp; Clip Art - iStock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r="3123" b="19048"/>
          <a:stretch/>
        </p:blipFill>
        <p:spPr bwMode="auto">
          <a:xfrm>
            <a:off x="6549134" y="3048549"/>
            <a:ext cx="3914274" cy="3270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23850" y="2111375"/>
            <a:ext cx="10515600" cy="4351338"/>
          </a:xfrm>
        </p:spPr>
        <p:txBody>
          <a:bodyPr/>
          <a:lstStyle/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/>
              <a:t>Žádost o ubytovací stipendium se podává elektronicky prostřednictvím systému STAG (v sekci Moje údaje) </a:t>
            </a:r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/>
              <a:t>Nárok na ubytovací stipendium má student s bydlištěm mimo okres </a:t>
            </a:r>
            <a:r>
              <a:rPr lang="cs-CZ" dirty="0" smtClean="0"/>
              <a:t>výuky</a:t>
            </a:r>
            <a:endParaRPr lang="cs-CZ" dirty="0"/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 smtClean="0"/>
              <a:t>První studium na VŠ</a:t>
            </a:r>
            <a:endParaRPr lang="cs-CZ" dirty="0"/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UBYTOVACÍ STIPENDIUM</a:t>
            </a:r>
          </a:p>
        </p:txBody>
      </p:sp>
      <p:sp>
        <p:nvSpPr>
          <p:cNvPr id="5" name="TextovéPole 4"/>
          <p:cNvSpPr txBox="1"/>
          <p:nvPr/>
        </p:nvSpPr>
        <p:spPr>
          <a:xfrm>
            <a:off x="-104776" y="1238249"/>
            <a:ext cx="95535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cap="none" dirty="0">
                <a:solidFill>
                  <a:srgbClr val="63A537"/>
                </a:solidFill>
                <a:cs typeface="Times New Roman" pitchFamily="18" charset="0"/>
              </a:rPr>
              <a:t>	</a:t>
            </a:r>
            <a:r>
              <a:rPr lang="cs-CZ" sz="2800" dirty="0">
                <a:solidFill>
                  <a:srgbClr val="63A537"/>
                </a:solidFill>
                <a:cs typeface="Times New Roman" pitchFamily="18" charset="0"/>
                <a:hlinkClick r:id="rId3"/>
              </a:rPr>
              <a:t>http://stag.ujep.cz/index.php/ubytovaci-stipendium#uvod</a:t>
            </a:r>
            <a:r>
              <a:rPr lang="cs-CZ" sz="2800" dirty="0">
                <a:solidFill>
                  <a:srgbClr val="63A537"/>
                </a:solidFill>
                <a:cs typeface="Times New Roman" pitchFamily="18" charset="0"/>
              </a:rPr>
              <a:t> </a:t>
            </a:r>
            <a:endParaRPr lang="cs-CZ" sz="3200" dirty="0"/>
          </a:p>
        </p:txBody>
      </p:sp>
      <p:pic>
        <p:nvPicPr>
          <p:cNvPr id="6" name="Picture 4" descr="Www Icon Website - Free image on Pixaba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45" y="1307800"/>
            <a:ext cx="458569" cy="44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79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cs-CZ" dirty="0"/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/>
              <a:t>Žádost o sociální stipendium se podává prostřednictvím </a:t>
            </a:r>
            <a:r>
              <a:rPr lang="cs-CZ" dirty="0">
                <a:hlinkClick r:id="rId2"/>
              </a:rPr>
              <a:t>této </a:t>
            </a:r>
            <a:br>
              <a:rPr lang="cs-CZ" dirty="0">
                <a:hlinkClick r:id="rId2"/>
              </a:rPr>
            </a:br>
            <a:r>
              <a:rPr lang="cs-CZ" dirty="0">
                <a:hlinkClick r:id="rId2"/>
              </a:rPr>
              <a:t>žádosti</a:t>
            </a:r>
            <a:r>
              <a:rPr lang="cs-CZ" dirty="0"/>
              <a:t> na studijní oddělení v termínu od </a:t>
            </a:r>
            <a:r>
              <a:rPr lang="cs-CZ" b="1" u="sng" dirty="0">
                <a:solidFill>
                  <a:srgbClr val="FF0000"/>
                </a:solidFill>
              </a:rPr>
              <a:t>2.10. do </a:t>
            </a:r>
            <a:r>
              <a:rPr lang="cs-CZ" b="1" u="sng" dirty="0" smtClean="0">
                <a:solidFill>
                  <a:srgbClr val="FF0000"/>
                </a:solidFill>
              </a:rPr>
              <a:t>6.11.2023, </a:t>
            </a:r>
            <a:r>
              <a:rPr lang="cs-CZ" dirty="0" smtClean="0"/>
              <a:t>a to v případě tíživé sociální situace</a:t>
            </a:r>
            <a:endParaRPr lang="cs-CZ" dirty="0"/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 smtClean="0"/>
              <a:t>Podmínky jsou stanovené Stipendijním řádem UJEP, čl. 8</a:t>
            </a:r>
            <a:endParaRPr lang="cs-CZ" dirty="0"/>
          </a:p>
        </p:txBody>
      </p:sp>
      <p:sp>
        <p:nvSpPr>
          <p:cNvPr id="9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SOCIÁLNÍ STIPENDIUM</a:t>
            </a:r>
          </a:p>
        </p:txBody>
      </p:sp>
      <p:cxnSp>
        <p:nvCxnSpPr>
          <p:cNvPr id="11" name="Přímá spojnice se šipkou 10"/>
          <p:cNvCxnSpPr/>
          <p:nvPr/>
        </p:nvCxnSpPr>
        <p:spPr>
          <a:xfrm flipV="1">
            <a:off x="5279366" y="2717800"/>
            <a:ext cx="1883434" cy="232435"/>
          </a:xfrm>
          <a:prstGeom prst="straightConnector1">
            <a:avLst/>
          </a:prstGeom>
          <a:ln w="57150">
            <a:solidFill>
              <a:srgbClr val="CC33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13" name="Zástupný symbol pro obsah 12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7384211" y="1225669"/>
            <a:ext cx="3947824" cy="557537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84746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Prospěchové stipendium se přiznává studentovi v prezenční formě studia v bakalářském nebo magisterském studijním programu ve standardní formě studia.</a:t>
            </a:r>
          </a:p>
          <a:p>
            <a:r>
              <a:rPr lang="cs-CZ" b="1" u="sng" dirty="0" smtClean="0"/>
              <a:t>Podmínky:</a:t>
            </a:r>
            <a:r>
              <a:rPr lang="cs-CZ" u="sng" dirty="0" smtClean="0"/>
              <a:t> </a:t>
            </a:r>
          </a:p>
          <a:p>
            <a:r>
              <a:rPr lang="cs-CZ" dirty="0"/>
              <a:t>v</a:t>
            </a:r>
            <a:r>
              <a:rPr lang="cs-CZ" dirty="0" smtClean="0"/>
              <a:t> předešlém AR student váženého studijního průměru do 1,50 včetně</a:t>
            </a:r>
          </a:p>
          <a:p>
            <a:r>
              <a:rPr lang="cs-CZ" dirty="0" smtClean="0"/>
              <a:t>získal 55 kreditních bodů za předchozí AR</a:t>
            </a:r>
          </a:p>
          <a:p>
            <a:r>
              <a:rPr lang="cs-CZ" dirty="0" smtClean="0"/>
              <a:t>studuje v prvním roce magisterského studijního programu, jenž navazuje na bakalářský studijní program, který v předcházejícím AR absolvoval s vyznamenáním</a:t>
            </a:r>
            <a:endParaRPr lang="cs-CZ" dirty="0"/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>
          <a:xfrm>
            <a:off x="0" y="365126"/>
            <a:ext cx="12192000" cy="100021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PROSPĚCHOVÉ STIPENDIUM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11121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v 1. roce studia zimního semestru je nutné získat minimálně 15KB</a:t>
            </a:r>
          </a:p>
          <a:p>
            <a:r>
              <a:rPr lang="cs-CZ" dirty="0" smtClean="0"/>
              <a:t>pro postup do druhého roku studia je nutné splnit 45KB</a:t>
            </a:r>
          </a:p>
          <a:p>
            <a:r>
              <a:rPr lang="cs-CZ" dirty="0" smtClean="0"/>
              <a:t>podruhé zapsaný předmět je nutné splnit</a:t>
            </a:r>
          </a:p>
          <a:p>
            <a:r>
              <a:rPr lang="cs-CZ" dirty="0" smtClean="0"/>
              <a:t>u nesplněných </a:t>
            </a:r>
            <a:r>
              <a:rPr lang="cs-CZ" dirty="0" err="1" smtClean="0"/>
              <a:t>prerekvizit</a:t>
            </a:r>
            <a:r>
              <a:rPr lang="cs-CZ" dirty="0" smtClean="0"/>
              <a:t> je vyznačeno ve studijním plánu </a:t>
            </a:r>
          </a:p>
          <a:p>
            <a:r>
              <a:rPr lang="cs-CZ" dirty="0" smtClean="0"/>
              <a:t>přerušení studia je možné až po ukončení 1. roku studia po splnění studijních podmínek</a:t>
            </a:r>
          </a:p>
          <a:p>
            <a:r>
              <a:rPr lang="cs-CZ" dirty="0" smtClean="0"/>
              <a:t>zanechání  studia lze kdykoli během AR přes písemnou žádost</a:t>
            </a:r>
          </a:p>
          <a:p>
            <a:endParaRPr lang="cs-CZ" dirty="0"/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22567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DŮLEŽITÉ INFORMACE ZE STUDIJNÍHO A ZKUŠEBNÍHO ŘÁDU UJEP A SMĚRNICE FZS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Vývojový diagram: spojnice 6"/>
          <p:cNvSpPr/>
          <p:nvPr/>
        </p:nvSpPr>
        <p:spPr>
          <a:xfrm>
            <a:off x="9695146" y="3331923"/>
            <a:ext cx="457200" cy="419622"/>
          </a:xfrm>
          <a:prstGeom prst="flowChartConnector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cs-CZ" b="1" dirty="0" smtClean="0">
                <a:solidFill>
                  <a:schemeClr val="tx1"/>
                </a:solidFill>
              </a:rPr>
              <a:t>P</a:t>
            </a:r>
            <a:endParaRPr lang="cs-CZ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911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„přestup“  lze pouze do druhého roku studia dle směrnice děkana                     č. 8/2022 Odlišné podmínky pro přijetí ke studiu na FZS</a:t>
            </a:r>
          </a:p>
          <a:p>
            <a:r>
              <a:rPr lang="cs-CZ" dirty="0"/>
              <a:t>o uznávání předmětů lze požádat dle směrnice děkana č. 8/2022 Uznávání zápočtů a zkoušek </a:t>
            </a:r>
            <a:endParaRPr lang="cs-CZ" dirty="0" smtClean="0"/>
          </a:p>
          <a:p>
            <a:r>
              <a:rPr lang="cs-CZ" dirty="0" smtClean="0"/>
              <a:t>dodatečné zapsání předmětů se řídí směrnicí děkana č. 4/2023 Dodatečné zapsání a odepsání předmětu z IS STAG (dodatečné zapsání předmětu je zpoplatněno dle přírazu rektora č. 3/2021)</a:t>
            </a:r>
          </a:p>
          <a:p>
            <a:r>
              <a:rPr lang="cs-CZ" dirty="0" smtClean="0"/>
              <a:t>Poplatky za delší studium hradí student, který přesáhl standardní dobu studia (Bc. 3+1 rok, Mgr. 2+1 rok). Poplatek je vyměřen za každých započatých šest měsíců studia. V AR 23/24 je poplatek ve výši 15.000,-Kč. </a:t>
            </a:r>
            <a:endParaRPr lang="cs-CZ" dirty="0"/>
          </a:p>
        </p:txBody>
      </p:sp>
      <p:sp>
        <p:nvSpPr>
          <p:cNvPr id="4" name="Nadpis 1"/>
          <p:cNvSpPr txBox="1">
            <a:spLocks noGrp="1"/>
          </p:cNvSpPr>
          <p:nvPr>
            <p:ph type="title"/>
          </p:nvPr>
        </p:nvSpPr>
        <p:spPr>
          <a:xfrm>
            <a:off x="0" y="365125"/>
            <a:ext cx="12192000" cy="122567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DŮLEŽITÉ INFORMACE ZE STUDIJNÍHO A ZKUŠEBNÍHO ŘÁDU </a:t>
            </a:r>
            <a:r>
              <a:rPr lang="cs-CZ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UJEP A SMĚRNICE FZS</a:t>
            </a:r>
            <a:endParaRPr lang="cs-CZ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77944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WEBOVÉ STRÁNKY FAKULTY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0" y="1188393"/>
            <a:ext cx="7211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23900"/>
            <a:r>
              <a:rPr lang="cs-CZ" sz="2800" dirty="0">
                <a:hlinkClick r:id="rId2"/>
              </a:rPr>
              <a:t>http://fzs.ujep.cz</a:t>
            </a:r>
            <a:r>
              <a:rPr lang="cs-CZ" sz="2800" dirty="0"/>
              <a:t> </a:t>
            </a:r>
          </a:p>
        </p:txBody>
      </p:sp>
      <p:pic>
        <p:nvPicPr>
          <p:cNvPr id="10" name="Picture 4" descr="Www Icon Website - Free image on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203" y="1182039"/>
            <a:ext cx="576064" cy="55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ovéPole 13"/>
          <p:cNvSpPr txBox="1"/>
          <p:nvPr/>
        </p:nvSpPr>
        <p:spPr>
          <a:xfrm>
            <a:off x="191203" y="2265122"/>
            <a:ext cx="3847397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000" dirty="0"/>
              <a:t>Aktuální informace pro studenty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000" dirty="0"/>
              <a:t>Rozvrhové změny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000" dirty="0"/>
              <a:t>Důležité kontakty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000" dirty="0"/>
              <a:t>Harmonogram akademického roku 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000" dirty="0"/>
              <a:t>Informace k programu Erasmus+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000" dirty="0"/>
              <a:t>Vzory formulářů 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000" dirty="0"/>
              <a:t>Úřední hodiny studijního oddělení</a:t>
            </a:r>
          </a:p>
          <a:p>
            <a:pPr marL="285750" indent="-285750"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sz="2000" dirty="0"/>
              <a:t>a spousta dalších užitečných informací </a:t>
            </a:r>
            <a:r>
              <a:rPr lang="cs-CZ" sz="2000" dirty="0">
                <a:sym typeface="Wingdings" panose="05000000000000000000" pitchFamily="2" charset="2"/>
              </a:rPr>
              <a:t></a:t>
            </a:r>
            <a:endParaRPr lang="cs-CZ" sz="2000" dirty="0"/>
          </a:p>
          <a:p>
            <a:pPr>
              <a:buClr>
                <a:schemeClr val="accent6">
                  <a:lumMod val="75000"/>
                </a:schemeClr>
              </a:buClr>
            </a:pPr>
            <a:endParaRPr lang="cs-CZ" dirty="0"/>
          </a:p>
        </p:txBody>
      </p:sp>
      <p:pic>
        <p:nvPicPr>
          <p:cNvPr id="15" name="Zástupný symbol pro obsah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0458" y="1311216"/>
            <a:ext cx="7330034" cy="519310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19528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Zaoblený obdélník 13"/>
          <p:cNvSpPr/>
          <p:nvPr/>
        </p:nvSpPr>
        <p:spPr>
          <a:xfrm>
            <a:off x="-34506" y="4814890"/>
            <a:ext cx="12215784" cy="352964"/>
          </a:xfrm>
          <a:prstGeom prst="round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3" name="Zaoblený obdélník 12"/>
          <p:cNvSpPr/>
          <p:nvPr/>
        </p:nvSpPr>
        <p:spPr>
          <a:xfrm>
            <a:off x="0" y="2977579"/>
            <a:ext cx="12215784" cy="352964"/>
          </a:xfrm>
          <a:prstGeom prst="round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12" name="Zaoblený obdélník 11"/>
          <p:cNvSpPr/>
          <p:nvPr/>
        </p:nvSpPr>
        <p:spPr>
          <a:xfrm>
            <a:off x="0" y="1414964"/>
            <a:ext cx="12215784" cy="352964"/>
          </a:xfrm>
          <a:prstGeom prst="roundRect">
            <a:avLst/>
          </a:prstGeom>
          <a:solidFill>
            <a:srgbClr val="FF0000">
              <a:alpha val="70000"/>
            </a:srgb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idx="1"/>
          </p:nvPr>
        </p:nvSpPr>
        <p:spPr>
          <a:xfrm>
            <a:off x="186905" y="1414965"/>
            <a:ext cx="11818189" cy="5443036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cs-CZ" b="1" dirty="0"/>
              <a:t>Kamila </a:t>
            </a:r>
            <a:r>
              <a:rPr lang="cs-CZ" b="1" dirty="0" err="1"/>
              <a:t>Machaloušová</a:t>
            </a:r>
            <a:r>
              <a:rPr lang="cs-CZ" b="1" dirty="0"/>
              <a:t> (vedoucí studijního oddělení)</a:t>
            </a:r>
          </a:p>
          <a:p>
            <a:pPr marL="361950" indent="0">
              <a:buNone/>
            </a:pPr>
            <a:r>
              <a:rPr lang="cs-CZ" sz="2600" dirty="0">
                <a:hlinkClick r:id="rId2"/>
              </a:rPr>
              <a:t>kamila.machalousova@ujep.cz</a:t>
            </a:r>
            <a:r>
              <a:rPr lang="cs-CZ" sz="2600" dirty="0"/>
              <a:t> </a:t>
            </a:r>
            <a:r>
              <a:rPr lang="cs-CZ" sz="2200" dirty="0"/>
              <a:t>		</a:t>
            </a:r>
            <a:r>
              <a:rPr lang="cs-CZ" sz="2400" dirty="0"/>
              <a:t>+420 475 284 272, +420 725 316 840</a:t>
            </a:r>
          </a:p>
          <a:p>
            <a:pPr lvl="1"/>
            <a:r>
              <a:rPr lang="cs-CZ" b="1" u="sng" dirty="0"/>
              <a:t>Studijní programy:</a:t>
            </a:r>
          </a:p>
          <a:p>
            <a:pPr lvl="2"/>
            <a:r>
              <a:rPr lang="cs-CZ" sz="2300" dirty="0"/>
              <a:t>Ergoterapie</a:t>
            </a:r>
          </a:p>
          <a:p>
            <a:pPr lvl="2"/>
            <a:r>
              <a:rPr lang="cs-CZ" sz="2300" dirty="0"/>
              <a:t>Fyzioterapie</a:t>
            </a:r>
            <a:endParaRPr lang="cs-CZ" dirty="0"/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r>
              <a:rPr lang="cs-CZ" b="1" dirty="0" smtClean="0"/>
              <a:t>Mgr</a:t>
            </a:r>
            <a:r>
              <a:rPr lang="cs-CZ" b="1" dirty="0"/>
              <a:t>. Klára </a:t>
            </a:r>
            <a:r>
              <a:rPr lang="cs-CZ" b="1" dirty="0" err="1"/>
              <a:t>Gasserová</a:t>
            </a:r>
            <a:r>
              <a:rPr lang="cs-CZ" b="1" dirty="0"/>
              <a:t> (referentka studijního oddělení)</a:t>
            </a:r>
          </a:p>
          <a:p>
            <a:pPr marL="361950" indent="0">
              <a:buNone/>
            </a:pPr>
            <a:r>
              <a:rPr lang="cs-CZ" sz="2600" dirty="0">
                <a:hlinkClick r:id="rId3"/>
              </a:rPr>
              <a:t>klara.gasserova@ujep.cz</a:t>
            </a:r>
            <a:r>
              <a:rPr lang="cs-CZ" sz="2600" dirty="0"/>
              <a:t> </a:t>
            </a:r>
            <a:r>
              <a:rPr lang="cs-CZ" sz="2400" b="1" dirty="0"/>
              <a:t>			</a:t>
            </a:r>
            <a:r>
              <a:rPr lang="cs-CZ" sz="2400" dirty="0"/>
              <a:t>+420 475 284 215, +420 724 758 544</a:t>
            </a:r>
          </a:p>
          <a:p>
            <a:pPr lvl="1"/>
            <a:r>
              <a:rPr lang="cs-CZ" b="1" u="sng" dirty="0"/>
              <a:t>Studijní programy:</a:t>
            </a:r>
          </a:p>
          <a:p>
            <a:pPr lvl="2"/>
            <a:r>
              <a:rPr lang="cs-CZ" sz="2400" dirty="0"/>
              <a:t>Porodní asistence</a:t>
            </a:r>
          </a:p>
          <a:p>
            <a:pPr lvl="2"/>
            <a:r>
              <a:rPr lang="cs-CZ" sz="2400" dirty="0"/>
              <a:t>Pediatrické ošetřovatelství</a:t>
            </a:r>
          </a:p>
          <a:p>
            <a:pPr lvl="2"/>
            <a:r>
              <a:rPr lang="cs-CZ" sz="2400" dirty="0"/>
              <a:t>Všeobecné ošetřovatelství</a:t>
            </a:r>
          </a:p>
          <a:p>
            <a:pPr marL="0" indent="0">
              <a:buNone/>
            </a:pPr>
            <a:endParaRPr lang="cs-CZ" b="1" dirty="0" smtClean="0"/>
          </a:p>
          <a:p>
            <a:pPr marL="0" indent="0">
              <a:buNone/>
            </a:pPr>
            <a:r>
              <a:rPr lang="cs-CZ" b="1" dirty="0" smtClean="0"/>
              <a:t>Ing</a:t>
            </a:r>
            <a:r>
              <a:rPr lang="cs-CZ" b="1" dirty="0"/>
              <a:t>. Barbora Svobodová (referentka studijního oddělení)</a:t>
            </a:r>
          </a:p>
          <a:p>
            <a:pPr marL="361950" indent="0">
              <a:buNone/>
            </a:pPr>
            <a:r>
              <a:rPr lang="cs-CZ" sz="2600" dirty="0">
                <a:hlinkClick r:id="rId4"/>
              </a:rPr>
              <a:t>barbora.svobodova@ujep.cz</a:t>
            </a:r>
            <a:r>
              <a:rPr lang="cs-CZ" sz="2600" dirty="0"/>
              <a:t> 		</a:t>
            </a:r>
            <a:r>
              <a:rPr lang="cs-CZ" sz="2400" dirty="0" smtClean="0"/>
              <a:t>+</a:t>
            </a:r>
            <a:r>
              <a:rPr lang="cs-CZ" sz="2400" dirty="0"/>
              <a:t>420 475 284 214, +420 702 282 737</a:t>
            </a:r>
            <a:endParaRPr lang="cs-CZ" sz="2600" dirty="0"/>
          </a:p>
          <a:p>
            <a:pPr lvl="1"/>
            <a:r>
              <a:rPr lang="cs-CZ" b="1" u="sng" dirty="0"/>
              <a:t>Studijní programy:</a:t>
            </a:r>
          </a:p>
          <a:p>
            <a:pPr lvl="2"/>
            <a:r>
              <a:rPr lang="cs-CZ" sz="2400" dirty="0"/>
              <a:t>Zdravotnické záchranářství</a:t>
            </a:r>
          </a:p>
          <a:p>
            <a:pPr lvl="2"/>
            <a:r>
              <a:rPr lang="cs-CZ" sz="2400" dirty="0"/>
              <a:t>Radiologická </a:t>
            </a:r>
            <a:r>
              <a:rPr lang="cs-CZ" sz="2400" dirty="0" smtClean="0"/>
              <a:t>asistence</a:t>
            </a:r>
          </a:p>
          <a:p>
            <a:pPr lvl="2"/>
            <a:r>
              <a:rPr lang="cs-CZ" sz="2400" dirty="0" smtClean="0"/>
              <a:t>Biomedicínská technika</a:t>
            </a:r>
            <a:endParaRPr lang="cs-CZ" sz="2400" dirty="0"/>
          </a:p>
          <a:p>
            <a:pPr lvl="2"/>
            <a:r>
              <a:rPr lang="cs-CZ" sz="2400" dirty="0"/>
              <a:t>Navazující magisterské studijní programy </a:t>
            </a:r>
          </a:p>
          <a:p>
            <a:pPr lvl="2"/>
            <a:endParaRPr lang="cs-CZ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STUDIJNÍ ODDĚLENÍ</a:t>
            </a:r>
          </a:p>
        </p:txBody>
      </p:sp>
      <p:pic>
        <p:nvPicPr>
          <p:cNvPr id="6" name="Picture 10" descr="Stock vektor „Attach Email Icon“ (bez autorských poplatků) 67831879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t="19950" r="14712" b="23351"/>
          <a:stretch/>
        </p:blipFill>
        <p:spPr bwMode="auto">
          <a:xfrm>
            <a:off x="233890" y="1836455"/>
            <a:ext cx="382012" cy="30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4429409" y="1767928"/>
            <a:ext cx="360040" cy="2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Stock vektor „Attach Email Icon“ (bez autorských poplatků) 67831879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t="19950" r="14712" b="23351"/>
          <a:stretch/>
        </p:blipFill>
        <p:spPr bwMode="auto">
          <a:xfrm>
            <a:off x="233890" y="3401692"/>
            <a:ext cx="382012" cy="30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4429409" y="3340978"/>
            <a:ext cx="360040" cy="2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Stock vektor „Attach Email Icon“ (bez autorských poplatků) 67831879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t="19950" r="14712" b="23351"/>
          <a:stretch/>
        </p:blipFill>
        <p:spPr bwMode="auto">
          <a:xfrm>
            <a:off x="233890" y="5228402"/>
            <a:ext cx="382012" cy="307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4429409" y="5188968"/>
            <a:ext cx="360040" cy="28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7983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>
          <a:xfrm>
            <a:off x="391886" y="1825625"/>
            <a:ext cx="5627914" cy="4351338"/>
          </a:xfrm>
        </p:spPr>
        <p:txBody>
          <a:bodyPr/>
          <a:lstStyle/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Úřední hodiny studijního oddělení</a:t>
            </a:r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/>
              <a:t> </a:t>
            </a:r>
            <a:r>
              <a:rPr lang="cs-CZ" b="1" dirty="0"/>
              <a:t>Pondělí: </a:t>
            </a:r>
            <a:r>
              <a:rPr lang="cs-CZ" dirty="0"/>
              <a:t>		13:00 – 15:00</a:t>
            </a:r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b="1" dirty="0"/>
              <a:t> Úterý:</a:t>
            </a:r>
            <a:r>
              <a:rPr lang="cs-CZ" dirty="0"/>
              <a:t>		13:00 – 15:00</a:t>
            </a:r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dirty="0"/>
              <a:t> </a:t>
            </a:r>
            <a:r>
              <a:rPr lang="cs-CZ" b="1" dirty="0"/>
              <a:t>Středa: </a:t>
            </a:r>
            <a:r>
              <a:rPr lang="cs-CZ" dirty="0"/>
              <a:t>		  9:00 – 11:00</a:t>
            </a:r>
          </a:p>
          <a:p>
            <a:pPr>
              <a:buClr>
                <a:srgbClr val="CC3300"/>
              </a:buClr>
              <a:buFont typeface="Wingdings" panose="05000000000000000000" pitchFamily="2" charset="2"/>
              <a:buChar char="q"/>
            </a:pPr>
            <a:r>
              <a:rPr lang="cs-CZ" b="1" dirty="0"/>
              <a:t> Pátek:</a:t>
            </a:r>
            <a:r>
              <a:rPr lang="cs-CZ" dirty="0"/>
              <a:t>		  9:00 – 11:00</a:t>
            </a:r>
            <a:r>
              <a:rPr lang="cs-CZ" b="1" dirty="0"/>
              <a:t>*</a:t>
            </a:r>
          </a:p>
          <a:p>
            <a:pPr marL="0" indent="0">
              <a:buClr>
                <a:schemeClr val="accent6">
                  <a:lumMod val="75000"/>
                </a:schemeClr>
              </a:buClr>
              <a:buNone/>
            </a:pPr>
            <a:r>
              <a:rPr lang="cs-CZ" dirty="0"/>
              <a:t>	</a:t>
            </a:r>
            <a:r>
              <a:rPr lang="cs-CZ" sz="2000" dirty="0"/>
              <a:t>*pro studenty kombinované formy studia</a:t>
            </a:r>
          </a:p>
        </p:txBody>
      </p:sp>
      <p:sp>
        <p:nvSpPr>
          <p:cNvPr id="4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ÚŘEDNÍ HODINY STUDIJNÍHO ODDĚLENÍ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-1" y="1214882"/>
            <a:ext cx="83848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25475" indent="0">
              <a:buNone/>
            </a:pPr>
            <a:r>
              <a:rPr lang="cs-CZ" sz="2800" dirty="0">
                <a:hlinkClick r:id="rId2"/>
              </a:rPr>
              <a:t>https://fzs.ujep.cz/cs/uredni-hodiny-kontakty</a:t>
            </a:r>
            <a:endParaRPr lang="cs-CZ" sz="2800" dirty="0"/>
          </a:p>
        </p:txBody>
      </p:sp>
      <p:pic>
        <p:nvPicPr>
          <p:cNvPr id="9" name="Picture 4" descr="Www Icon Website - Free image on Pixaba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54" y="1178239"/>
            <a:ext cx="576064" cy="5598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Obrázek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1656" y="2173857"/>
            <a:ext cx="5561039" cy="3473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3653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ástupný symbol pro obsah 5"/>
          <p:cNvSpPr>
            <a:spLocks noGrp="1"/>
          </p:cNvSpPr>
          <p:nvPr>
            <p:ph sz="half" idx="1"/>
          </p:nvPr>
        </p:nvSpPr>
        <p:spPr>
          <a:xfrm>
            <a:off x="279401" y="1343025"/>
            <a:ext cx="5181600" cy="4351338"/>
          </a:xfrm>
        </p:spPr>
        <p:txBody>
          <a:bodyPr/>
          <a:lstStyle/>
          <a:p>
            <a:r>
              <a:rPr lang="cs-CZ" b="1" dirty="0"/>
              <a:t>Telefonicky </a:t>
            </a:r>
          </a:p>
          <a:p>
            <a:r>
              <a:rPr lang="cs-CZ" b="1" dirty="0"/>
              <a:t>E-mailem</a:t>
            </a:r>
          </a:p>
          <a:p>
            <a:pPr lvl="1" algn="just"/>
            <a:r>
              <a:rPr lang="cs-CZ" sz="1800" dirty="0"/>
              <a:t>telefonické i e-mailové kontakty na příslušné studijní referentky naleznete  v informační brožuře (str. 3) nebo na webových stránkách Fakulty</a:t>
            </a:r>
          </a:p>
          <a:p>
            <a:pPr lvl="1" algn="just"/>
            <a:r>
              <a:rPr lang="cs-CZ" sz="1800" dirty="0"/>
              <a:t>v případě telefonické komunikace volejte, vždy </a:t>
            </a:r>
            <a:r>
              <a:rPr lang="cs-CZ" sz="1800" b="1" u="sng" dirty="0">
                <a:solidFill>
                  <a:srgbClr val="FF0000"/>
                </a:solidFill>
              </a:rPr>
              <a:t>MIMO</a:t>
            </a:r>
            <a:r>
              <a:rPr lang="cs-CZ" sz="1800" dirty="0">
                <a:solidFill>
                  <a:srgbClr val="FF0000"/>
                </a:solidFill>
              </a:rPr>
              <a:t> </a:t>
            </a:r>
            <a:r>
              <a:rPr lang="cs-CZ" sz="1800" dirty="0"/>
              <a:t>úřední hodiny</a:t>
            </a:r>
          </a:p>
          <a:p>
            <a:pPr lvl="1"/>
            <a:endParaRPr lang="cs-CZ" dirty="0"/>
          </a:p>
        </p:txBody>
      </p:sp>
      <p:sp>
        <p:nvSpPr>
          <p:cNvPr id="8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defPPr>
              <a:defRPr lang="cs-CZ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44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cs-CZ" dirty="0"/>
              <a:t>JAKÝMI ZPŮSOBY SE S NÁMI MŮŽETE SPOJIT?</a:t>
            </a:r>
          </a:p>
        </p:txBody>
      </p:sp>
      <p:sp>
        <p:nvSpPr>
          <p:cNvPr id="9" name="Zástupný symbol pro obsah 8"/>
          <p:cNvSpPr>
            <a:spLocks noGrp="1"/>
          </p:cNvSpPr>
          <p:nvPr>
            <p:ph sz="half" idx="2"/>
          </p:nvPr>
        </p:nvSpPr>
        <p:spPr>
          <a:xfrm>
            <a:off x="6119290" y="2246114"/>
            <a:ext cx="5181600" cy="4351338"/>
          </a:xfrm>
        </p:spPr>
        <p:txBody>
          <a:bodyPr/>
          <a:lstStyle/>
          <a:p>
            <a:r>
              <a:rPr lang="cs-CZ" b="1" dirty="0"/>
              <a:t>Pomocí datové schránky</a:t>
            </a:r>
          </a:p>
          <a:p>
            <a:pPr lvl="1" algn="just"/>
            <a:r>
              <a:rPr lang="cs-CZ" sz="1800" b="1" u="sng" dirty="0"/>
              <a:t>datová schránka UJEP:</a:t>
            </a:r>
            <a:r>
              <a:rPr lang="cs-CZ" sz="1800" dirty="0"/>
              <a:t> 6nhj9dq</a:t>
            </a:r>
          </a:p>
          <a:p>
            <a:pPr lvl="1" algn="just"/>
            <a:r>
              <a:rPr lang="cs-CZ" sz="1800" dirty="0"/>
              <a:t>je třeba uvést číslo vaší datové schránky do vaší osobní karty při zápisu, </a:t>
            </a:r>
          </a:p>
          <a:p>
            <a:pPr lvl="1" algn="just"/>
            <a:r>
              <a:rPr lang="cs-CZ" sz="1800" dirty="0"/>
              <a:t>v případě, že si datovou schránku zřídíte až v průběhu studia a hodláte přes ni primárně komunikovat se studijním oddělením, je třeba její číslo neprodleně nahlásit vaší studijní referentce</a:t>
            </a:r>
          </a:p>
          <a:p>
            <a:r>
              <a:rPr lang="cs-CZ" b="1" dirty="0"/>
              <a:t>Osobně během úředních hodin </a:t>
            </a: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168" y="4165335"/>
            <a:ext cx="3835400" cy="2557198"/>
          </a:xfrm>
          <a:prstGeom prst="rect">
            <a:avLst/>
          </a:prstGeom>
        </p:spPr>
      </p:pic>
      <p:pic>
        <p:nvPicPr>
          <p:cNvPr id="1028" name="Picture 4" descr="Budou datové schránky pro všechny? A pro živnostníky povinně? - Lupa.cz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0852" y="2307563"/>
            <a:ext cx="692470" cy="389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Telephone Icon In Flat Style Vector For Apps, UI, Websites. Black Icon  Vector Illustration Stock Vector Image &amp; Art - Alamy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383" b="4895"/>
          <a:stretch/>
        </p:blipFill>
        <p:spPr bwMode="auto">
          <a:xfrm>
            <a:off x="2326757" y="1354265"/>
            <a:ext cx="400275" cy="321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Stock vektor „Attach Email Icon“ (bez autorských poplatků) 67831879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05" t="19950" r="14712" b="23351"/>
          <a:stretch/>
        </p:blipFill>
        <p:spPr bwMode="auto">
          <a:xfrm>
            <a:off x="2116183" y="1862413"/>
            <a:ext cx="477114" cy="38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Working hours - Free business icons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0798" y="4777872"/>
            <a:ext cx="560184" cy="560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755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sz="2400" b="1" dirty="0"/>
              <a:t>Studijní předpisy:</a:t>
            </a:r>
          </a:p>
          <a:p>
            <a:pPr marL="457200" lvl="1" indent="0">
              <a:buNone/>
            </a:pPr>
            <a:r>
              <a:rPr lang="cs-CZ" dirty="0">
                <a:hlinkClick r:id="rId2"/>
              </a:rPr>
              <a:t>https://fzs.ujep.cz/cs/cat/studijni-predpisy</a:t>
            </a:r>
            <a:r>
              <a:rPr lang="cs-CZ" dirty="0"/>
              <a:t> </a:t>
            </a:r>
          </a:p>
          <a:p>
            <a:pPr marL="457200" lvl="1" indent="0">
              <a:buNone/>
            </a:pPr>
            <a:endParaRPr lang="cs-CZ" dirty="0"/>
          </a:p>
          <a:p>
            <a:pPr marL="0" lvl="1" indent="0">
              <a:buNone/>
            </a:pPr>
            <a:r>
              <a:rPr lang="cs-CZ" b="1" dirty="0"/>
              <a:t>Formuláře ke stažení:</a:t>
            </a:r>
          </a:p>
          <a:p>
            <a:pPr marL="457200" lvl="1" indent="0">
              <a:buNone/>
            </a:pPr>
            <a:r>
              <a:rPr lang="cs-CZ" dirty="0">
                <a:hlinkClick r:id="rId3"/>
              </a:rPr>
              <a:t>https://fzs.ujep.cz/cs/cat/formulare-ke-stazeni</a:t>
            </a:r>
            <a:r>
              <a:rPr lang="cs-CZ" dirty="0"/>
              <a:t> </a:t>
            </a:r>
          </a:p>
          <a:p>
            <a:pPr marL="457200" lvl="1" indent="0">
              <a:buNone/>
            </a:pPr>
            <a:endParaRPr lang="cs-CZ" dirty="0"/>
          </a:p>
          <a:p>
            <a:pPr marL="0" lvl="1" indent="0">
              <a:buNone/>
            </a:pPr>
            <a:r>
              <a:rPr lang="cs-CZ" b="1" dirty="0"/>
              <a:t>Harmonogram akademického roku:</a:t>
            </a:r>
          </a:p>
          <a:p>
            <a:pPr marL="449263" lvl="1" indent="0">
              <a:buNone/>
            </a:pPr>
            <a:r>
              <a:rPr lang="cs-CZ" dirty="0">
                <a:hlinkClick r:id="rId4"/>
              </a:rPr>
              <a:t>https://fzs.ujep.cz/cs/cat/harmonogram-akademickeho-roku</a:t>
            </a:r>
            <a:endParaRPr lang="cs-CZ" dirty="0"/>
          </a:p>
          <a:p>
            <a:pPr marL="449263" lvl="1" indent="0">
              <a:buNone/>
            </a:pPr>
            <a:endParaRPr lang="cs-CZ" dirty="0"/>
          </a:p>
          <a:p>
            <a:pPr marL="0" indent="-7937">
              <a:buNone/>
            </a:pPr>
            <a:r>
              <a:rPr lang="cs-CZ" sz="2400" b="1" dirty="0"/>
              <a:t>Rozvrhové změny: </a:t>
            </a:r>
          </a:p>
          <a:p>
            <a:pPr marL="449263" indent="-6350">
              <a:buNone/>
            </a:pPr>
            <a:r>
              <a:rPr lang="cs-CZ" sz="2400" dirty="0">
                <a:hlinkClick r:id="rId5"/>
              </a:rPr>
              <a:t>https://fzs.ujep.cz/cs/rozvrhove-zmeny</a:t>
            </a:r>
            <a:r>
              <a:rPr lang="cs-CZ" sz="2400" dirty="0"/>
              <a:t> </a:t>
            </a:r>
          </a:p>
          <a:p>
            <a:pPr marL="449263" lvl="1" indent="0">
              <a:buNone/>
            </a:pPr>
            <a:endParaRPr lang="cs-CZ" dirty="0"/>
          </a:p>
        </p:txBody>
      </p:sp>
      <p:sp>
        <p:nvSpPr>
          <p:cNvPr id="5" name="Nadpis 1"/>
          <p:cNvSpPr txBox="1">
            <a:spLocks/>
          </p:cNvSpPr>
          <p:nvPr/>
        </p:nvSpPr>
        <p:spPr>
          <a:xfrm>
            <a:off x="0" y="358775"/>
            <a:ext cx="12192000" cy="746125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DALŠÍ UŽITEČNÉ ODKAZY</a:t>
            </a:r>
          </a:p>
        </p:txBody>
      </p:sp>
      <p:pic>
        <p:nvPicPr>
          <p:cNvPr id="6" name="Picture 4" descr="Www Icon Website - Free image on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59" y="2139350"/>
            <a:ext cx="519992" cy="50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Www Icon Website - Free image on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59" y="3246838"/>
            <a:ext cx="519992" cy="505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Www Icon Website - Free image on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47" y="5536957"/>
            <a:ext cx="514726" cy="5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Zástupný symbol pro obsah 8"/>
          <p:cNvPicPr>
            <a:picLocks noGrp="1" noChangeAspect="1"/>
          </p:cNvPicPr>
          <p:nvPr>
            <p:ph sz="half" idx="2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9193" y="2139350"/>
            <a:ext cx="5321232" cy="3556173"/>
          </a:xfrm>
          <a:prstGeom prst="rect">
            <a:avLst/>
          </a:prstGeom>
        </p:spPr>
      </p:pic>
      <p:pic>
        <p:nvPicPr>
          <p:cNvPr id="10" name="Picture 4" descr="Www Icon Website - Free image on Pixabay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692" y="4404682"/>
            <a:ext cx="514726" cy="5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677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1106852" y="363154"/>
            <a:ext cx="10515600" cy="1325563"/>
          </a:xfrm>
          <a:solidFill>
            <a:schemeClr val="accent1">
              <a:lumMod val="20000"/>
              <a:lumOff val="80000"/>
              <a:alpha val="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cs-CZ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Přejeme vám hodně úspěchů ve studiu!</a:t>
            </a:r>
          </a:p>
        </p:txBody>
      </p:sp>
    </p:spTree>
    <p:extLst>
      <p:ext uri="{BB962C8B-B14F-4D97-AF65-F5344CB8AC3E}">
        <p14:creationId xmlns:p14="http://schemas.microsoft.com/office/powerpoint/2010/main" val="7091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1093</TotalTime>
  <Words>1636</Words>
  <Application>Microsoft Office PowerPoint</Application>
  <PresentationFormat>Širokoúhlá obrazovka</PresentationFormat>
  <Paragraphs>404</Paragraphs>
  <Slides>56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56</vt:i4>
      </vt:variant>
    </vt:vector>
  </HeadingPairs>
  <TitlesOfParts>
    <vt:vector size="63" baseType="lpstr">
      <vt:lpstr>Arial</vt:lpstr>
      <vt:lpstr>Calibri</vt:lpstr>
      <vt:lpstr>Calibri Light</vt:lpstr>
      <vt:lpstr>Cambria</vt:lpstr>
      <vt:lpstr>Times New Roman</vt:lpstr>
      <vt:lpstr>Wingdings</vt:lpstr>
      <vt:lpstr>Motiv Office</vt:lpstr>
      <vt:lpstr>   </vt:lpstr>
      <vt:lpstr> STUDIJNÍ PROGRAMY </vt:lpstr>
      <vt:lpstr>INFORMAČNÍ BROŽURA pro ak. rok 2023/2024</vt:lpstr>
      <vt:lpstr>DŮLEŽITÉ KONTAKTY</vt:lpstr>
      <vt:lpstr>Prezentace aplikace PowerPoint</vt:lpstr>
      <vt:lpstr>Prezentace aplikace PowerPoint</vt:lpstr>
      <vt:lpstr>Prezentace aplikace PowerPoint</vt:lpstr>
      <vt:lpstr>STAG - PŘÍSTUPOVÉ ÚDAJE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 STUDIJNÍ PLÁN – 1.rok studia </vt:lpstr>
      <vt:lpstr>KATEDRA ERGOTERAPIE (KE)</vt:lpstr>
      <vt:lpstr> SPOLEČNÝ E-MAIL A HESLO K PŘIHLÁŠENÍ </vt:lpstr>
      <vt:lpstr>KATEDRA FYZIOTERAPIE (KF)</vt:lpstr>
      <vt:lpstr>SPOLEČNÝ E-MAIL A HESLO K PŘIHLÁŠENÍ</vt:lpstr>
      <vt:lpstr>PEDIATRICKÉ OŠETŘOVATELSTVÍ (KO)</vt:lpstr>
      <vt:lpstr> SPOLEČNÝ E-MAIL A HESLO K PŘIHLÁŠENÍ </vt:lpstr>
      <vt:lpstr>KATEDRA PORODNÍ ASISTENCE A SPECIF. DISCIPLÍN (KPAS)</vt:lpstr>
      <vt:lpstr>SPOLEČNÝ E-MAIL A HESLO K PŘIHLÁŠENÍ</vt:lpstr>
      <vt:lpstr>KATEDRA ZÁCHRANÁŘSTVÍ A RADIOLOGIE (KZR)</vt:lpstr>
      <vt:lpstr>SPOLEČNÝ E-MAIL A HESLO K PŘIHLÁŠENÍ</vt:lpstr>
      <vt:lpstr>VŠEOBECNÉ OŠETŘOVATELSTVÍ (KO)</vt:lpstr>
      <vt:lpstr>SPOLEČNÝ E-MAIL A HESLO K PŘIHLÁŠENÍ</vt:lpstr>
      <vt:lpstr>KATEDRA ZÁCHRANÁŘSTVÍ A RADIOLOGIE (KZR)</vt:lpstr>
      <vt:lpstr>SPOLEČNÝ E-MAIL A HESLO K PŘIHLÁŠENÍ</vt:lpstr>
      <vt:lpstr>KATEDRA ERGOTERAPIE (KE)</vt:lpstr>
      <vt:lpstr> SPOLEČNÝ E-MAIL A HESLO K PŘIHLÁŠENÍ </vt:lpstr>
      <vt:lpstr>KATEDRA FYZIOTERAPIE (KF)</vt:lpstr>
      <vt:lpstr>SPOLEČNÝ E-MAIL A HESLO K PŘIHLÁŠENÍ</vt:lpstr>
      <vt:lpstr>PEDIATRICKÉ OŠETŘOVATELSTVÍ (KO)</vt:lpstr>
      <vt:lpstr> SPOLEČNÝ E-MAIL A HESLO K PŘIHLÁŠENÍ </vt:lpstr>
      <vt:lpstr>VŠEOBECNÉ OŠETŘOVATELSTVÍ (KO)</vt:lpstr>
      <vt:lpstr>SPOLEČNÝ E-MAIL A HESLO K PŘIHLÁŠENÍ</vt:lpstr>
      <vt:lpstr>KATEDRA ZÁCHRANÁŘSTVÍ A RADIOLOGIE (KZR)</vt:lpstr>
      <vt:lpstr>SPOLEČNÝ E-MAIL A HESLO K PŘIHLÁŠENÍ</vt:lpstr>
      <vt:lpstr>ODDĚLENÍ MAGISTERSKÝCH STUDIJNÍCH PROGRAMŮ (OMSP) </vt:lpstr>
      <vt:lpstr>SPOLEČNÝ E-MAIL A HESLO K PŘIHLÁŠENÍ </vt:lpstr>
      <vt:lpstr>ODDĚLENÍ MAGISTERSKÝCH STUDIJNÍCH PROGRAMŮ (OMSP)</vt:lpstr>
      <vt:lpstr> SPOLEČNÝ E-MAIL A HESLO K PŘIHLÁŠENÍ </vt:lpstr>
      <vt:lpstr>Prezentace aplikace PowerPoint</vt:lpstr>
      <vt:lpstr>DŮLEŽITÉ DOKUMENTY </vt:lpstr>
      <vt:lpstr>Prezentace aplikace PowerPoint</vt:lpstr>
      <vt:lpstr>Prezentace aplikace PowerPoint</vt:lpstr>
      <vt:lpstr>PROSPĚCHOVÉ STIPENDIUM</vt:lpstr>
      <vt:lpstr>DŮLEŽITÉ INFORMACE ZE STUDIJNÍHO A ZKUŠEBNÍHO ŘÁDU UJEP A SMĚRNICE FZS</vt:lpstr>
      <vt:lpstr>DŮLEŽITÉ INFORMACE ZE STUDIJNÍHO A ZKUŠEBNÍHO ŘÁDU UJEP A SMĚRNICE FZS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Přejeme vám hodně úspěchů ve studiu!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studium</dc:creator>
  <cp:lastModifiedBy>machalousovak</cp:lastModifiedBy>
  <cp:revision>70</cp:revision>
  <dcterms:created xsi:type="dcterms:W3CDTF">2022-05-18T08:19:56Z</dcterms:created>
  <dcterms:modified xsi:type="dcterms:W3CDTF">2023-10-23T07:01:16Z</dcterms:modified>
</cp:coreProperties>
</file>